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316" r:id="rId3"/>
    <p:sldId id="297" r:id="rId4"/>
    <p:sldId id="299" r:id="rId5"/>
    <p:sldId id="300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01" r:id="rId14"/>
    <p:sldId id="302" r:id="rId15"/>
    <p:sldId id="304" r:id="rId16"/>
    <p:sldId id="305" r:id="rId17"/>
    <p:sldId id="306" r:id="rId18"/>
    <p:sldId id="307" r:id="rId19"/>
    <p:sldId id="309" r:id="rId20"/>
    <p:sldId id="308" r:id="rId21"/>
    <p:sldId id="310" r:id="rId22"/>
    <p:sldId id="311" r:id="rId23"/>
    <p:sldId id="312" r:id="rId24"/>
    <p:sldId id="313" r:id="rId25"/>
    <p:sldId id="314" r:id="rId26"/>
    <p:sldId id="325" r:id="rId27"/>
    <p:sldId id="315" r:id="rId28"/>
    <p:sldId id="327" r:id="rId29"/>
    <p:sldId id="326" r:id="rId30"/>
    <p:sldId id="262" r:id="rId31"/>
    <p:sldId id="2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E4"/>
    <a:srgbClr val="FFD579"/>
    <a:srgbClr val="FEE6E3"/>
    <a:srgbClr val="192420"/>
    <a:srgbClr val="EAECEF"/>
    <a:srgbClr val="DDE2E2"/>
    <a:srgbClr val="211006"/>
    <a:srgbClr val="000000"/>
    <a:srgbClr val="EEF1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6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918D-BBFB-4B48-8271-28671E1A7E5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6A86A-7E4A-3C48-B2A1-2DF2756BB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x = </a:t>
            </a:r>
            <a:r>
              <a:rPr lang="en-US" dirty="0" err="1"/>
              <a:t>rnorm</a:t>
            </a:r>
            <a:r>
              <a:rPr lang="en-US" dirty="0"/>
              <a:t>(100),</a:t>
            </a:r>
          </a:p>
          <a:p>
            <a:r>
              <a:rPr lang="en-US" dirty="0"/>
              <a:t>  sex = </a:t>
            </a:r>
            <a:r>
              <a:rPr lang="en-US" dirty="0" err="1"/>
              <a:t>rbinom</a:t>
            </a:r>
            <a:r>
              <a:rPr lang="en-US" dirty="0"/>
              <a:t>(100, 1, .5),</a:t>
            </a:r>
          </a:p>
          <a:p>
            <a:r>
              <a:rPr lang="en-US" dirty="0"/>
              <a:t>  y = x + </a:t>
            </a:r>
            <a:r>
              <a:rPr lang="en-US" dirty="0" err="1"/>
              <a:t>rnorm</a:t>
            </a:r>
            <a:r>
              <a:rPr lang="en-US" dirty="0"/>
              <a:t>(100) + 2 * sex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mutate(</a:t>
            </a:r>
            <a:r>
              <a:rPr lang="en-US" dirty="0" err="1"/>
              <a:t>pred</a:t>
            </a:r>
            <a:r>
              <a:rPr lang="en-US" dirty="0"/>
              <a:t> = predict(</a:t>
            </a:r>
            <a:r>
              <a:rPr lang="en-US" dirty="0" err="1"/>
              <a:t>lm</a:t>
            </a:r>
            <a:r>
              <a:rPr lang="en-US" dirty="0"/>
              <a:t>(y ~ sex + x))) %&gt;%</a:t>
            </a:r>
          </a:p>
          <a:p>
            <a:r>
              <a:rPr lang="en-US" dirty="0"/>
              <a:t>  mutate(sex = factor(sex, labels = c("Male", "Female"))) %&gt;%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(x, </a:t>
            </a:r>
            <a:r>
              <a:rPr lang="en-US" dirty="0" err="1"/>
              <a:t>pred</a:t>
            </a:r>
            <a:r>
              <a:rPr lang="en-US" dirty="0"/>
              <a:t>, group = sex, color = sex)) +</a:t>
            </a:r>
          </a:p>
          <a:p>
            <a:r>
              <a:rPr lang="en-US" dirty="0"/>
              <a:t> 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(data = </a:t>
            </a:r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               mutate(sex = factor(sex, labels = c("Male", "Female"))), </a:t>
            </a:r>
          </a:p>
          <a:p>
            <a:r>
              <a:rPr lang="en-US" dirty="0"/>
              <a:t>               </a:t>
            </a:r>
            <a:r>
              <a:rPr lang="en-US" dirty="0" err="1"/>
              <a:t>aes</a:t>
            </a:r>
            <a:r>
              <a:rPr lang="en-US" dirty="0"/>
              <a:t>(x, y)) +</a:t>
            </a:r>
          </a:p>
          <a:p>
            <a:r>
              <a:rPr lang="en-US" dirty="0"/>
              <a:t>    </a:t>
            </a:r>
            <a:r>
              <a:rPr lang="en-US" dirty="0" err="1"/>
              <a:t>scale_color_manual</a:t>
            </a:r>
            <a:r>
              <a:rPr lang="en-US" dirty="0"/>
              <a:t>(values = c("dodgerblue3", "chartreuse3"))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8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8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times that it may be justified – such as clinical diagnoses, dichotomous by nature variables, and crazy bimodal distributions (pg. 134)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43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7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42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group = rep(c(1,2,3,4), each = 10),</a:t>
            </a:r>
          </a:p>
          <a:p>
            <a:r>
              <a:rPr lang="en-US" dirty="0"/>
              <a:t>  y = </a:t>
            </a:r>
            <a:r>
              <a:rPr lang="en-US" dirty="0" err="1"/>
              <a:t>rnorm</a:t>
            </a:r>
            <a:r>
              <a:rPr lang="en-US" dirty="0"/>
              <a:t>(40)</a:t>
            </a:r>
          </a:p>
          <a:p>
            <a:r>
              <a:rPr lang="en-US" dirty="0"/>
              <a:t>) %&gt;%</a:t>
            </a:r>
          </a:p>
          <a:p>
            <a:r>
              <a:rPr lang="en-US" dirty="0"/>
              <a:t>  mutate(group = factor(group,</a:t>
            </a:r>
          </a:p>
          <a:p>
            <a:r>
              <a:rPr lang="en-US" dirty="0"/>
              <a:t>                        labels = c("Married", "Divorced", "Single", "Widowed")))</a:t>
            </a:r>
          </a:p>
          <a:p>
            <a:endParaRPr lang="en-US" dirty="0"/>
          </a:p>
          <a:p>
            <a:r>
              <a:rPr lang="en-US" dirty="0" err="1"/>
              <a:t>model.matrix</a:t>
            </a:r>
            <a:r>
              <a:rPr lang="en-US" dirty="0"/>
              <a:t>(y ~ group, </a:t>
            </a:r>
            <a:r>
              <a:rPr lang="en-US" dirty="0" err="1"/>
              <a:t>df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77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group = rep(c(1,2,3,4), each = 10),</a:t>
            </a:r>
          </a:p>
          <a:p>
            <a:r>
              <a:rPr lang="en-US" dirty="0"/>
              <a:t>  y = </a:t>
            </a:r>
            <a:r>
              <a:rPr lang="en-US" dirty="0" err="1"/>
              <a:t>rnorm</a:t>
            </a:r>
            <a:r>
              <a:rPr lang="en-US" dirty="0"/>
              <a:t>(40)</a:t>
            </a:r>
          </a:p>
          <a:p>
            <a:r>
              <a:rPr lang="en-US" dirty="0"/>
              <a:t>) %&gt;%</a:t>
            </a:r>
          </a:p>
          <a:p>
            <a:r>
              <a:rPr lang="en-US" dirty="0"/>
              <a:t>  mutate(group = factor(group,</a:t>
            </a:r>
          </a:p>
          <a:p>
            <a:r>
              <a:rPr lang="en-US" dirty="0"/>
              <a:t>                        labels = c("Married", "Divorced", "Single", "Widowed")))</a:t>
            </a:r>
          </a:p>
          <a:p>
            <a:r>
              <a:rPr lang="en-US" dirty="0" err="1"/>
              <a:t>df</a:t>
            </a:r>
            <a:endParaRPr lang="en-US" dirty="0"/>
          </a:p>
          <a:p>
            <a:r>
              <a:rPr lang="en-US" dirty="0" err="1"/>
              <a:t>model.matrix</a:t>
            </a:r>
            <a:r>
              <a:rPr lang="en-US" dirty="0"/>
              <a:t>(y ~ group, </a:t>
            </a:r>
            <a:r>
              <a:rPr lang="en-US" dirty="0" err="1"/>
              <a:t>df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(group, y)) +</a:t>
            </a:r>
          </a:p>
          <a:p>
            <a:r>
              <a:rPr lang="en-US" dirty="0"/>
              <a:t>    </a:t>
            </a:r>
            <a:r>
              <a:rPr lang="en-US" dirty="0" err="1"/>
              <a:t>geom_jitter</a:t>
            </a:r>
            <a:r>
              <a:rPr lang="en-US" dirty="0"/>
              <a:t>() +</a:t>
            </a:r>
          </a:p>
          <a:p>
            <a:r>
              <a:rPr lang="en-US" dirty="0"/>
              <a:t>    </a:t>
            </a:r>
            <a:r>
              <a:rPr lang="en-US" dirty="0" err="1"/>
              <a:t>geom_boxplot</a:t>
            </a:r>
            <a:r>
              <a:rPr lang="en-US" dirty="0"/>
              <a:t>(alpha = .5) +</a:t>
            </a:r>
          </a:p>
          <a:p>
            <a:r>
              <a:rPr lang="en-US" dirty="0"/>
              <a:t>    </a:t>
            </a:r>
            <a:r>
              <a:rPr lang="en-US" dirty="0" err="1"/>
              <a:t>anteo</a:t>
            </a:r>
            <a:r>
              <a:rPr lang="en-US" dirty="0"/>
              <a:t>::</a:t>
            </a:r>
            <a:r>
              <a:rPr lang="en-US" dirty="0" err="1"/>
              <a:t>theme_anteo_wh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97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37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10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8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13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46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3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1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married %&gt;%</a:t>
            </a:r>
          </a:p>
          <a:p>
            <a:r>
              <a:rPr lang="en-US" dirty="0"/>
              <a:t>  mutate(</a:t>
            </a:r>
            <a:r>
              <a:rPr lang="en-US" dirty="0" err="1"/>
              <a:t>pred</a:t>
            </a:r>
            <a:r>
              <a:rPr lang="en-US" dirty="0"/>
              <a:t> = predict(</a:t>
            </a:r>
            <a:r>
              <a:rPr lang="en-US" dirty="0" err="1"/>
              <a:t>lm</a:t>
            </a:r>
            <a:r>
              <a:rPr lang="en-US" dirty="0"/>
              <a:t>(</a:t>
            </a:r>
            <a:r>
              <a:rPr lang="en-US" dirty="0" err="1"/>
              <a:t>satis</a:t>
            </a:r>
            <a:r>
              <a:rPr lang="en-US" dirty="0"/>
              <a:t> ~ </a:t>
            </a:r>
            <a:r>
              <a:rPr lang="en-US" dirty="0" err="1"/>
              <a:t>mstatus</a:t>
            </a:r>
            <a:r>
              <a:rPr lang="en-US" dirty="0"/>
              <a:t> + income))) %&gt;%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(income, </a:t>
            </a:r>
            <a:r>
              <a:rPr lang="en-US" dirty="0" err="1"/>
              <a:t>pred</a:t>
            </a:r>
            <a:r>
              <a:rPr lang="en-US" dirty="0"/>
              <a:t>, group = </a:t>
            </a:r>
            <a:r>
              <a:rPr lang="en-US" dirty="0" err="1"/>
              <a:t>mstatus</a:t>
            </a:r>
            <a:r>
              <a:rPr lang="en-US" dirty="0"/>
              <a:t>, color = </a:t>
            </a:r>
            <a:r>
              <a:rPr lang="en-US" dirty="0" err="1"/>
              <a:t>mstatus</a:t>
            </a:r>
            <a:r>
              <a:rPr lang="en-US" dirty="0"/>
              <a:t>)) +</a:t>
            </a:r>
          </a:p>
          <a:p>
            <a:r>
              <a:rPr lang="en-US" dirty="0"/>
              <a:t>    </a:t>
            </a:r>
            <a:r>
              <a:rPr lang="en-US" dirty="0" err="1"/>
              <a:t>geom_vline</a:t>
            </a:r>
            <a:r>
              <a:rPr lang="en-US" dirty="0"/>
              <a:t>(</a:t>
            </a:r>
            <a:r>
              <a:rPr lang="en-US" dirty="0" err="1"/>
              <a:t>xintercept</a:t>
            </a:r>
            <a:r>
              <a:rPr lang="en-US" dirty="0"/>
              <a:t> = mean(</a:t>
            </a:r>
            <a:r>
              <a:rPr lang="en-US" dirty="0" err="1"/>
              <a:t>married$income</a:t>
            </a:r>
            <a:r>
              <a:rPr lang="en-US" dirty="0"/>
              <a:t>),</a:t>
            </a:r>
          </a:p>
          <a:p>
            <a:r>
              <a:rPr lang="en-US" dirty="0"/>
              <a:t>              </a:t>
            </a:r>
            <a:r>
              <a:rPr lang="en-US" dirty="0" err="1"/>
              <a:t>linetype</a:t>
            </a:r>
            <a:r>
              <a:rPr lang="en-US" dirty="0"/>
              <a:t> = "dashed") +</a:t>
            </a:r>
          </a:p>
          <a:p>
            <a:r>
              <a:rPr lang="en-US" dirty="0"/>
              <a:t>    </a:t>
            </a:r>
            <a:r>
              <a:rPr lang="en-US" dirty="0" err="1"/>
              <a:t>geom_segment</a:t>
            </a:r>
            <a:r>
              <a:rPr lang="en-US" dirty="0"/>
              <a:t>(x = 35, y = 74.676,</a:t>
            </a:r>
          </a:p>
          <a:p>
            <a:r>
              <a:rPr lang="en-US" dirty="0"/>
              <a:t>                 </a:t>
            </a:r>
            <a:r>
              <a:rPr lang="en-US" dirty="0" err="1"/>
              <a:t>xend</a:t>
            </a:r>
            <a:r>
              <a:rPr lang="en-US" dirty="0"/>
              <a:t> = mean(</a:t>
            </a:r>
            <a:r>
              <a:rPr lang="en-US" dirty="0" err="1"/>
              <a:t>married$income</a:t>
            </a:r>
            <a:r>
              <a:rPr lang="en-US" dirty="0"/>
              <a:t>), </a:t>
            </a:r>
            <a:r>
              <a:rPr lang="en-US" dirty="0" err="1"/>
              <a:t>yend</a:t>
            </a:r>
            <a:r>
              <a:rPr lang="en-US" dirty="0"/>
              <a:t> = 74.676,</a:t>
            </a:r>
          </a:p>
          <a:p>
            <a:r>
              <a:rPr lang="en-US" dirty="0"/>
              <a:t>                 </a:t>
            </a:r>
            <a:r>
              <a:rPr lang="en-US" dirty="0" err="1"/>
              <a:t>linetype</a:t>
            </a:r>
            <a:r>
              <a:rPr lang="en-US" dirty="0"/>
              <a:t> = "dashed",</a:t>
            </a:r>
          </a:p>
          <a:p>
            <a:r>
              <a:rPr lang="en-US" dirty="0"/>
              <a:t>                 color = "darkorchid2") +</a:t>
            </a:r>
          </a:p>
          <a:p>
            <a:r>
              <a:rPr lang="en-US" dirty="0"/>
              <a:t>    </a:t>
            </a:r>
            <a:r>
              <a:rPr lang="en-US" dirty="0" err="1"/>
              <a:t>geom_segment</a:t>
            </a:r>
            <a:r>
              <a:rPr lang="en-US" dirty="0"/>
              <a:t>(x = 35, y = 78.304,</a:t>
            </a:r>
          </a:p>
          <a:p>
            <a:r>
              <a:rPr lang="en-US" dirty="0"/>
              <a:t>                 </a:t>
            </a:r>
            <a:r>
              <a:rPr lang="en-US" dirty="0" err="1"/>
              <a:t>xend</a:t>
            </a:r>
            <a:r>
              <a:rPr lang="en-US" dirty="0"/>
              <a:t> = mean(</a:t>
            </a:r>
            <a:r>
              <a:rPr lang="en-US" dirty="0" err="1"/>
              <a:t>married$income</a:t>
            </a:r>
            <a:r>
              <a:rPr lang="en-US" dirty="0"/>
              <a:t>), </a:t>
            </a:r>
            <a:r>
              <a:rPr lang="en-US" dirty="0" err="1"/>
              <a:t>yend</a:t>
            </a:r>
            <a:r>
              <a:rPr lang="en-US" dirty="0"/>
              <a:t> = 78.304,</a:t>
            </a:r>
          </a:p>
          <a:p>
            <a:r>
              <a:rPr lang="en-US" dirty="0"/>
              <a:t>                 </a:t>
            </a:r>
            <a:r>
              <a:rPr lang="en-US" dirty="0" err="1"/>
              <a:t>linetype</a:t>
            </a:r>
            <a:r>
              <a:rPr lang="en-US" dirty="0"/>
              <a:t> = "dashed",</a:t>
            </a:r>
          </a:p>
          <a:p>
            <a:r>
              <a:rPr lang="en-US" dirty="0"/>
              <a:t>                 color = "chartreuse3") +</a:t>
            </a:r>
          </a:p>
          <a:p>
            <a:r>
              <a:rPr lang="en-US" dirty="0"/>
              <a:t>    </a:t>
            </a:r>
            <a:r>
              <a:rPr lang="en-US" dirty="0" err="1"/>
              <a:t>geom_segment</a:t>
            </a:r>
            <a:r>
              <a:rPr lang="en-US" dirty="0"/>
              <a:t>(x = 35, y = 83.005,</a:t>
            </a:r>
          </a:p>
          <a:p>
            <a:r>
              <a:rPr lang="en-US" dirty="0"/>
              <a:t>                 </a:t>
            </a:r>
            <a:r>
              <a:rPr lang="en-US" dirty="0" err="1"/>
              <a:t>xend</a:t>
            </a:r>
            <a:r>
              <a:rPr lang="en-US" dirty="0"/>
              <a:t> = mean(</a:t>
            </a:r>
            <a:r>
              <a:rPr lang="en-US" dirty="0" err="1"/>
              <a:t>married$income</a:t>
            </a:r>
            <a:r>
              <a:rPr lang="en-US" dirty="0"/>
              <a:t>), </a:t>
            </a:r>
            <a:r>
              <a:rPr lang="en-US" dirty="0" err="1"/>
              <a:t>yend</a:t>
            </a:r>
            <a:r>
              <a:rPr lang="en-US" dirty="0"/>
              <a:t> = 83.005,</a:t>
            </a:r>
          </a:p>
          <a:p>
            <a:r>
              <a:rPr lang="en-US" dirty="0"/>
              <a:t>                 </a:t>
            </a:r>
            <a:r>
              <a:rPr lang="en-US" dirty="0" err="1"/>
              <a:t>linetype</a:t>
            </a:r>
            <a:r>
              <a:rPr lang="en-US" dirty="0"/>
              <a:t> = "dashed",</a:t>
            </a:r>
          </a:p>
          <a:p>
            <a:r>
              <a:rPr lang="en-US" dirty="0"/>
              <a:t>                 color = "dodgerblue2") +</a:t>
            </a:r>
          </a:p>
          <a:p>
            <a:r>
              <a:rPr lang="en-US" dirty="0"/>
              <a:t>    </a:t>
            </a:r>
            <a:r>
              <a:rPr lang="en-US" dirty="0" err="1"/>
              <a:t>geom_segment</a:t>
            </a:r>
            <a:r>
              <a:rPr lang="en-US" dirty="0"/>
              <a:t>(x = 35, y = 83.676,</a:t>
            </a:r>
          </a:p>
          <a:p>
            <a:r>
              <a:rPr lang="en-US" dirty="0"/>
              <a:t>                 </a:t>
            </a:r>
            <a:r>
              <a:rPr lang="en-US" dirty="0" err="1"/>
              <a:t>xend</a:t>
            </a:r>
            <a:r>
              <a:rPr lang="en-US" dirty="0"/>
              <a:t> = mean(</a:t>
            </a:r>
            <a:r>
              <a:rPr lang="en-US" dirty="0" err="1"/>
              <a:t>married$income</a:t>
            </a:r>
            <a:r>
              <a:rPr lang="en-US" dirty="0"/>
              <a:t>), </a:t>
            </a:r>
            <a:r>
              <a:rPr lang="en-US" dirty="0" err="1"/>
              <a:t>yend</a:t>
            </a:r>
            <a:r>
              <a:rPr lang="en-US" dirty="0"/>
              <a:t> = 83.676,</a:t>
            </a:r>
          </a:p>
          <a:p>
            <a:r>
              <a:rPr lang="en-US" dirty="0"/>
              <a:t>                 </a:t>
            </a:r>
            <a:r>
              <a:rPr lang="en-US" dirty="0" err="1"/>
              <a:t>linetype</a:t>
            </a:r>
            <a:r>
              <a:rPr lang="en-US" dirty="0"/>
              <a:t> = "dashed",</a:t>
            </a:r>
          </a:p>
          <a:p>
            <a:r>
              <a:rPr lang="en-US" dirty="0"/>
              <a:t>                 color = "coral3") +</a:t>
            </a:r>
          </a:p>
          <a:p>
            <a:r>
              <a:rPr lang="en-US" dirty="0"/>
              <a:t>    annotate("text", x = 58, y = 65, label = "average income",</a:t>
            </a:r>
          </a:p>
          <a:p>
            <a:r>
              <a:rPr lang="en-US" dirty="0"/>
              <a:t>             </a:t>
            </a:r>
            <a:r>
              <a:rPr lang="en-US" dirty="0" err="1"/>
              <a:t>hjust</a:t>
            </a:r>
            <a:r>
              <a:rPr lang="en-US" dirty="0"/>
              <a:t> = 0) +</a:t>
            </a:r>
          </a:p>
          <a:p>
            <a:r>
              <a:rPr lang="en-US" dirty="0"/>
              <a:t> 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",</a:t>
            </a:r>
          </a:p>
          <a:p>
            <a:r>
              <a:rPr lang="en-US" dirty="0"/>
              <a:t>                se = FALSE,</a:t>
            </a:r>
          </a:p>
          <a:p>
            <a:r>
              <a:rPr lang="en-US" dirty="0"/>
              <a:t>                </a:t>
            </a:r>
            <a:r>
              <a:rPr lang="en-US" dirty="0" err="1"/>
              <a:t>fullrange</a:t>
            </a:r>
            <a:r>
              <a:rPr lang="en-US" dirty="0"/>
              <a:t> = TRUE)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(income, </a:t>
            </a:r>
            <a:r>
              <a:rPr lang="en-US" dirty="0" err="1"/>
              <a:t>satis</a:t>
            </a:r>
            <a:r>
              <a:rPr lang="en-US" dirty="0"/>
              <a:t>, color = </a:t>
            </a:r>
            <a:r>
              <a:rPr lang="en-US" dirty="0" err="1"/>
              <a:t>mstatus</a:t>
            </a:r>
            <a:r>
              <a:rPr lang="en-US" dirty="0"/>
              <a:t>)) +</a:t>
            </a:r>
          </a:p>
          <a:p>
            <a:r>
              <a:rPr lang="en-US" dirty="0"/>
              <a:t>    </a:t>
            </a:r>
            <a:r>
              <a:rPr lang="en-US" dirty="0" err="1"/>
              <a:t>anteo</a:t>
            </a:r>
            <a:r>
              <a:rPr lang="en-US" dirty="0"/>
              <a:t>::</a:t>
            </a:r>
            <a:r>
              <a:rPr lang="en-US" dirty="0" err="1"/>
              <a:t>theme_anteo_wh</a:t>
            </a:r>
            <a:r>
              <a:rPr lang="en-US" dirty="0"/>
              <a:t>() +</a:t>
            </a:r>
          </a:p>
          <a:p>
            <a:r>
              <a:rPr lang="en-US" dirty="0"/>
              <a:t>    </a:t>
            </a:r>
            <a:r>
              <a:rPr lang="en-US" dirty="0" err="1"/>
              <a:t>scale_color_manual</a:t>
            </a:r>
            <a:r>
              <a:rPr lang="en-US" dirty="0"/>
              <a:t>(values = c("coral3", "chartreuse3",</a:t>
            </a:r>
          </a:p>
          <a:p>
            <a:r>
              <a:rPr lang="en-US" dirty="0"/>
              <a:t>                                  "dodgerblue2", "darkorchid2"))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3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74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contrast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25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contrast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27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41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7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5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12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(sex, y))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() +</a:t>
            </a:r>
          </a:p>
          <a:p>
            <a:r>
              <a:rPr lang="en-US" dirty="0"/>
              <a:t> 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",</a:t>
            </a:r>
          </a:p>
          <a:p>
            <a:r>
              <a:rPr lang="en-US" dirty="0"/>
              <a:t>                se = FALSE,</a:t>
            </a:r>
          </a:p>
          <a:p>
            <a:r>
              <a:rPr lang="en-US" dirty="0"/>
              <a:t>                color = "coral2") +</a:t>
            </a:r>
          </a:p>
          <a:p>
            <a:r>
              <a:rPr lang="en-US" dirty="0"/>
              <a:t>    </a:t>
            </a:r>
            <a:r>
              <a:rPr lang="en-US" dirty="0" err="1"/>
              <a:t>scale_x_continuous</a:t>
            </a:r>
            <a:r>
              <a:rPr lang="en-US" dirty="0"/>
              <a:t>(breaks = c(0,1),</a:t>
            </a:r>
          </a:p>
          <a:p>
            <a:r>
              <a:rPr lang="en-US" dirty="0"/>
              <a:t>                     labels = c("Male", "Female"))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3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lowest value of the dummy code (or the first level of the factor) is the reference group by default (we can change it if we need to)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1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09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in simple regression, the intercept is the predicted value for when the dummy coded variable is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4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91E9-E08C-EF48-9A3E-8C1AB1B82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8E14-5998-DC4B-B564-BC89BA19E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C50F8-2CEC-A946-86BD-85845B22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92E92-3875-104E-B9AF-45BB57B2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7721-44B5-BA43-B64F-72C9903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73EE-783B-D74D-B923-125C2E47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582C7-8820-1244-90B6-54EE61470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8AC95-6D84-6E44-8919-BBD4B3E21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72800-7C18-0048-AEAA-3A4F4545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E751-6032-C449-B801-00914CFE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7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D00280-9E63-BA41-8734-7A69D6286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E0618-22CB-6748-B6A2-5143ED4A5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25724-97DF-3C4C-A21C-155201F9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FE4E8-02B3-6A47-9CCC-FA556482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98F94-C872-2044-BF94-9F91C619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7FA9-C713-B74A-8E8C-A18ABF9A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0CE39-83C1-0846-BAA4-94008578D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A33C1-F70D-8945-93F7-7A388C78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F8931-DBDC-5C40-A9EC-95552FD4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BB271-D3E2-EA49-A7DE-F578EDBF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B38D-CF26-364D-BBE6-C2BECCCC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85482-E005-4D4F-BE51-B957E19D3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DA09C-FF1E-EC43-BB5D-6933B60F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49BE-B549-464E-944B-5752EA5B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62C32-89E0-3E4D-9558-C76F00DC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7F9B-C6DC-CE45-AC0F-FFA0430C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877B1-BEEF-0A43-A985-01F1FE674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FD970-F19B-DC48-9C5D-5057DA601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D3849-3D9A-064F-86AC-3786DE313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D4093-2998-F346-839D-311FB60E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E4481-4469-A341-B9FD-F040718D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66F7-E5B1-4A48-911C-5D4F53A2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E9E95-37E1-954E-BD74-40918D092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FB22C-F7EF-D24F-A8A4-31DC58A5F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A4233-E8AC-3B47-8733-DCBE2A7AE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94BA5-B109-3A4B-9577-FECFD9ED3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FE91E-016F-734F-A6BE-36B07F16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F2C3E-37E4-3947-94EE-55BAA531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0A38C6-47FB-0847-8714-0F05CAA8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7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5ECDE-7D21-EB4D-A97E-6AC50C84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3398B-69E9-874E-83CE-767D5CED7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F8257-BF7D-F940-A0FF-D4D0A192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D3BA8-6E9C-EC48-A7B8-D0987004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5AE90-93D4-D449-8369-BA2AD8A6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8CC44-0E68-324E-A542-85118858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01F6B-0BBF-774D-BBE0-5240EDC9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5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BFCC-5D53-484C-BE2A-2FD351EF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4D33F-2323-594D-BC83-B7BDA697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E2384-87A2-FB44-974F-6897C7C87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678B2-7F1E-5B41-BF60-8EB60E89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44168-DC31-3D4F-A7CA-AAE4F9A2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D2AAA-C42E-CD49-899C-6E86C83E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7D95-A5ED-7848-B257-3ED6D3F7D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9E774-07B4-9D4D-96D2-F6AA1DB78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1B7E5-566C-AE40-919A-EB494F673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2CCCF-70F7-AC42-A865-01B1A1B6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A4A6A-D765-2949-80EE-ED96C63C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D93DA-550A-DA47-9CAB-D4840964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8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7EF993-F6B1-D04D-BEAB-EA8FF681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715F8-4B65-9F4E-BBF0-E023C85A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4A5B7-4255-3B4E-9FC6-BF17A975B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DC49-C670-974F-B190-E41673B9A07F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A75F6-8FA6-A34B-9137-5A845353C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3D67E-7D9B-E74D-A301-A7CB10CF0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7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idre.ucla.edu/other/mult-pkg/faq/general/faqwhat-is-dummy-codin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s.idre.ucla.edu/other/mult-pkg/faq/general/faqwhat-is-effect-codin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hda.com/english/articles/40-regression-analysis/163-regression-with-categorical-variables-dummy-coding-essentials-in-r/" TargetMode="External"/><Relationship Id="rId2" Type="http://schemas.openxmlformats.org/officeDocument/2006/relationships/hyperlink" Target="https://stats.idre.ucla.edu/r/faq/how-can-i-test-contrasts-in-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s.idre.ucla.edu/spss/faq/coding-systems-for-categorical-variables-in-regression-analysis-2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579">
                <a:alpha val="70000"/>
              </a:srgbClr>
            </a:gs>
            <a:gs pos="99000">
              <a:schemeClr val="accent4">
                <a:lumMod val="75000"/>
                <a:alpha val="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A75D46-614D-1D43-AB4C-A52F2DD90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08" y="5611143"/>
            <a:ext cx="9144000" cy="91844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Tyson S. Barrett, PhD</a:t>
            </a:r>
          </a:p>
          <a:p>
            <a:pPr algn="l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Updates by Carly Fox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41E99-4881-F44A-9897-362E11FC5A26}"/>
              </a:ext>
            </a:extLst>
          </p:cNvPr>
          <p:cNvSpPr/>
          <p:nvPr/>
        </p:nvSpPr>
        <p:spPr>
          <a:xfrm>
            <a:off x="970208" y="299365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EDUC 7610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8E724-95E2-8749-B530-6B15BA06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208" y="667641"/>
            <a:ext cx="10543505" cy="3050392"/>
          </a:xfrm>
        </p:spPr>
        <p:txBody>
          <a:bodyPr>
            <a:noAutofit/>
          </a:bodyPr>
          <a:lstStyle/>
          <a:p>
            <a:pPr algn="l"/>
            <a:r>
              <a:rPr lang="en-US" sz="8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Categorical Predictors</a:t>
            </a:r>
          </a:p>
        </p:txBody>
      </p:sp>
    </p:spTree>
    <p:extLst>
      <p:ext uri="{BB962C8B-B14F-4D97-AF65-F5344CB8AC3E}">
        <p14:creationId xmlns:p14="http://schemas.microsoft.com/office/powerpoint/2010/main" val="109949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091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Georgia" panose="02040502050405020303" pitchFamily="18" charset="0"/>
              </a:rPr>
              <a:t>Multiple Regression with Dummy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EE7A7-BDFE-1B4C-93C6-BFDCC9ED8E83}"/>
              </a:ext>
            </a:extLst>
          </p:cNvPr>
          <p:cNvSpPr txBox="1"/>
          <p:nvPr/>
        </p:nvSpPr>
        <p:spPr>
          <a:xfrm>
            <a:off x="838200" y="1900389"/>
            <a:ext cx="56734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Can have dummy variables with other dummy variables and with other continuous variables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</a:rPr>
              <a:t>Essentially the dummy variable changes the intercept </a:t>
            </a:r>
            <a:r>
              <a:rPr lang="en-US" sz="2400" dirty="0">
                <a:solidFill>
                  <a:schemeClr val="accent3"/>
                </a:solidFill>
              </a:rPr>
              <a:t>(i.e., the line is higher for females than males but the slope is the same)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When done with 2+ covariates, the line turns into a plane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77B45-D0BE-9B4D-8043-082EFD5EF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36" y="1974273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0914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Georgia" panose="02040502050405020303" pitchFamily="18" charset="0"/>
              </a:rPr>
              <a:t>Don’t Standardize Categorical Predictors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EE7A7-BDFE-1B4C-93C6-BFDCC9ED8E83}"/>
              </a:ext>
            </a:extLst>
          </p:cNvPr>
          <p:cNvSpPr txBox="1"/>
          <p:nvPr/>
        </p:nvSpPr>
        <p:spPr>
          <a:xfrm>
            <a:off x="838200" y="2194335"/>
            <a:ext cx="6338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/>
                </a:solidFill>
              </a:rPr>
              <a:t>It just isn’t a great idea because it hurts the interpretability in several ways</a:t>
            </a:r>
            <a:endParaRPr lang="en-US" sz="36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CFD63-100F-FB4B-94C0-4467AFB04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194335"/>
            <a:ext cx="3886200" cy="31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97"/>
            <a:ext cx="10515600" cy="16091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Have you ever ...?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EE7A7-BDFE-1B4C-93C6-BFDCC9ED8E83}"/>
              </a:ext>
            </a:extLst>
          </p:cNvPr>
          <p:cNvSpPr txBox="1"/>
          <p:nvPr/>
        </p:nvSpPr>
        <p:spPr>
          <a:xfrm>
            <a:off x="838200" y="1855742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Tried to make a numeric variable categorical so you could use ANOVA?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3FEA6-E288-5F4F-B1C7-F6F4279EC4DA}"/>
              </a:ext>
            </a:extLst>
          </p:cNvPr>
          <p:cNvSpPr txBox="1"/>
          <p:nvPr/>
        </p:nvSpPr>
        <p:spPr>
          <a:xfrm>
            <a:off x="1357745" y="3302665"/>
            <a:ext cx="6539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Less powerful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Throws away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Treats similar people as though they were different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Increases measurement error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843CA-C928-0945-A566-4B71E032CF91}"/>
              </a:ext>
            </a:extLst>
          </p:cNvPr>
          <p:cNvSpPr txBox="1"/>
          <p:nvPr/>
        </p:nvSpPr>
        <p:spPr>
          <a:xfrm>
            <a:off x="8129449" y="3425775"/>
            <a:ext cx="322435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What about clinical depression cut off points?</a:t>
            </a:r>
          </a:p>
        </p:txBody>
      </p:sp>
    </p:spTree>
    <p:extLst>
      <p:ext uri="{BB962C8B-B14F-4D97-AF65-F5344CB8AC3E}">
        <p14:creationId xmlns:p14="http://schemas.microsoft.com/office/powerpoint/2010/main" val="188091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What </a:t>
            </a:r>
            <a:r>
              <a:rPr lang="en-US" sz="4000" b="1">
                <a:solidFill>
                  <a:schemeClr val="accent1"/>
                </a:solidFill>
                <a:latin typeface="Georgia" panose="02040502050405020303" pitchFamily="18" charset="0"/>
              </a:rPr>
              <a:t>is Multi-Categorical?</a:t>
            </a:r>
            <a:endParaRPr lang="en-US" sz="40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53E5E-FEDB-A945-82B6-EED519758DEA}"/>
              </a:ext>
            </a:extLst>
          </p:cNvPr>
          <p:cNvSpPr txBox="1"/>
          <p:nvPr/>
        </p:nvSpPr>
        <p:spPr>
          <a:xfrm>
            <a:off x="838198" y="1797977"/>
            <a:ext cx="101814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/>
                </a:solidFill>
              </a:rPr>
              <a:t>A categorical variable with &gt; 2 categories</a:t>
            </a:r>
          </a:p>
          <a:p>
            <a:endParaRPr lang="en-US" sz="2000" dirty="0"/>
          </a:p>
          <a:p>
            <a:r>
              <a:rPr lang="en-US" sz="4400" dirty="0"/>
              <a:t>Can be represented with a set of dummy variables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chemeClr val="accent6"/>
                </a:solidFill>
              </a:rPr>
              <a:t>k – 1 </a:t>
            </a:r>
            <a:r>
              <a:rPr lang="en-US" sz="4000" i="1" dirty="0"/>
              <a:t>dummy variables for k levels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36A99-6C38-5741-BE14-C2232DFC8FB5}"/>
              </a:ext>
            </a:extLst>
          </p:cNvPr>
          <p:cNvSpPr txBox="1"/>
          <p:nvPr/>
        </p:nvSpPr>
        <p:spPr>
          <a:xfrm>
            <a:off x="838198" y="5948738"/>
            <a:ext cx="104808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What is the difference between linear regression with 2+ categories and one-way ANOVA?</a:t>
            </a:r>
          </a:p>
        </p:txBody>
      </p:sp>
    </p:spTree>
    <p:extLst>
      <p:ext uri="{BB962C8B-B14F-4D97-AF65-F5344CB8AC3E}">
        <p14:creationId xmlns:p14="http://schemas.microsoft.com/office/powerpoint/2010/main" val="30350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480882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How to dummy code multi-</a:t>
            </a:r>
            <a:r>
              <a:rPr lang="en-US" sz="40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categoricals</a:t>
            </a:r>
            <a:endParaRPr lang="en-US" sz="40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53E5E-FEDB-A945-82B6-EED519758DEA}"/>
              </a:ext>
            </a:extLst>
          </p:cNvPr>
          <p:cNvSpPr txBox="1"/>
          <p:nvPr/>
        </p:nvSpPr>
        <p:spPr>
          <a:xfrm>
            <a:off x="838198" y="1797977"/>
            <a:ext cx="10181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Let’s use the following example: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13F7D-EE75-FA46-99E0-B1D4AD5EFA10}"/>
              </a:ext>
            </a:extLst>
          </p:cNvPr>
          <p:cNvSpPr txBox="1"/>
          <p:nvPr/>
        </p:nvSpPr>
        <p:spPr>
          <a:xfrm>
            <a:off x="4232953" y="3020602"/>
            <a:ext cx="820905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Pick a reference group (R automatically picks the “lowest” value)</a:t>
            </a:r>
          </a:p>
          <a:p>
            <a:endParaRPr lang="en-US" sz="1200" dirty="0"/>
          </a:p>
          <a:p>
            <a:r>
              <a:rPr lang="en-US" sz="2800" dirty="0">
                <a:solidFill>
                  <a:schemeClr val="accent6"/>
                </a:solidFill>
              </a:rPr>
              <a:t>Create three variables based on the non-reference groups (e.g., divorced, single, and widowed)</a:t>
            </a:r>
          </a:p>
          <a:p>
            <a:endParaRPr lang="en-US" sz="1200" dirty="0"/>
          </a:p>
          <a:p>
            <a:r>
              <a:rPr lang="en-US" sz="2800" dirty="0">
                <a:solidFill>
                  <a:schemeClr val="accent2"/>
                </a:solidFill>
              </a:rPr>
              <a:t>If that observation is divorced then the divorced variable gets a 1; otherwise a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Do for each of the three dummy variables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3DB03-A205-B945-B180-7B277729854B}"/>
              </a:ext>
            </a:extLst>
          </p:cNvPr>
          <p:cNvSpPr/>
          <p:nvPr/>
        </p:nvSpPr>
        <p:spPr>
          <a:xfrm>
            <a:off x="838198" y="3421295"/>
            <a:ext cx="2890463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Marital Status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/>
              <a:t>Married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/>
              <a:t>Divorced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/>
              <a:t>Single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/>
              <a:t>Widowed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288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R does this automatically for 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E0A48-A9C2-A54F-B018-D0148DC5EECF}"/>
              </a:ext>
            </a:extLst>
          </p:cNvPr>
          <p:cNvSpPr/>
          <p:nvPr/>
        </p:nvSpPr>
        <p:spPr>
          <a:xfrm>
            <a:off x="705492" y="1690017"/>
            <a:ext cx="2253465" cy="267765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group      y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&lt;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fct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&gt;    &lt;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dbl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&gt;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1 Married  0.650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2 Married -0.246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3 Married  0.295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4 Married  0.446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5 Married -0.397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6 Married  0.202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7 Married  0.175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8 Married -0.446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9 Married -0.579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10 Married -1.43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44799-6C56-C142-A3BB-B8CF7DAA9153}"/>
              </a:ext>
            </a:extLst>
          </p:cNvPr>
          <p:cNvSpPr txBox="1"/>
          <p:nvPr/>
        </p:nvSpPr>
        <p:spPr>
          <a:xfrm>
            <a:off x="705492" y="5342639"/>
            <a:ext cx="3906839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model.matrix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(y ~ group, </a:t>
            </a:r>
            <a:r>
              <a:rPr lang="en-US" dirty="0" err="1">
                <a:solidFill>
                  <a:schemeClr val="bg1">
                    <a:lumMod val="9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df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9B2357-7234-C54F-8F39-89CE499AC2BA}"/>
              </a:ext>
            </a:extLst>
          </p:cNvPr>
          <p:cNvSpPr/>
          <p:nvPr/>
        </p:nvSpPr>
        <p:spPr>
          <a:xfrm>
            <a:off x="5503524" y="1493886"/>
            <a:ext cx="6147370" cy="526297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(Intercept)	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groupDivorced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	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groupSingle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		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groupWidowed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1            1             0           		0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2            1             0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3            1             0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4            1             0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5            1             0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6            1             0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7            1             0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8            1             0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9            1             0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10          1             0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11          1             1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12          1             1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13          1             1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14          1             1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15          1             1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16          1             1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17          1             1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18          1             1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19          1             1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20          1             1           		0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21          1             0           		1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22          1             0           		1            		0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...         ...              ...         		...          		...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43B3B9-6AAE-E042-9FC7-7A520022DFD1}"/>
              </a:ext>
            </a:extLst>
          </p:cNvPr>
          <p:cNvCxnSpPr>
            <a:stCxn id="3" idx="2"/>
          </p:cNvCxnSpPr>
          <p:nvPr/>
        </p:nvCxnSpPr>
        <p:spPr>
          <a:xfrm flipH="1">
            <a:off x="1832224" y="4367673"/>
            <a:ext cx="1" cy="97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2FD285-EAC4-4943-B053-FB579825B41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612331" y="5527305"/>
            <a:ext cx="8911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9B5974A-DD01-45CE-AE38-444DA6DD157B}"/>
              </a:ext>
            </a:extLst>
          </p:cNvPr>
          <p:cNvSpPr/>
          <p:nvPr/>
        </p:nvSpPr>
        <p:spPr>
          <a:xfrm>
            <a:off x="6688478" y="1767840"/>
            <a:ext cx="3644242" cy="21132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184A0-7B32-47E5-8B67-9FC4CD32B311}"/>
              </a:ext>
            </a:extLst>
          </p:cNvPr>
          <p:cNvSpPr txBox="1"/>
          <p:nvPr/>
        </p:nvSpPr>
        <p:spPr>
          <a:xfrm>
            <a:off x="3250065" y="1673497"/>
            <a:ext cx="2253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The first 10 observations are married individuals, married is the reference group,  which means each dummy var = 0  </a:t>
            </a:r>
          </a:p>
        </p:txBody>
      </p:sp>
    </p:spTree>
    <p:extLst>
      <p:ext uri="{BB962C8B-B14F-4D97-AF65-F5344CB8AC3E}">
        <p14:creationId xmlns:p14="http://schemas.microsoft.com/office/powerpoint/2010/main" val="3078313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368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Why not just treat as continuous?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68BB9-743F-F146-861C-92963EFB8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" y="1488831"/>
            <a:ext cx="5181600" cy="518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293A0-34B0-0140-A42D-F3E53B68204E}"/>
              </a:ext>
            </a:extLst>
          </p:cNvPr>
          <p:cNvSpPr txBox="1"/>
          <p:nvPr/>
        </p:nvSpPr>
        <p:spPr>
          <a:xfrm>
            <a:off x="6128043" y="1785033"/>
            <a:ext cx="35503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Coefficients:</a:t>
            </a:r>
          </a:p>
          <a:p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            Estimate Std. Error t value </a:t>
            </a:r>
            <a:r>
              <a:rPr lang="en-US" sz="1400" dirty="0" err="1"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(&gt;|t|)  </a:t>
            </a:r>
          </a:p>
          <a:p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(Intercept)  -0.8359     0.4385  -1.906   0.0642 .</a:t>
            </a:r>
          </a:p>
          <a:p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group1        </a:t>
            </a:r>
            <a:r>
              <a:rPr lang="en-US" sz="1400" b="1" dirty="0">
                <a:latin typeface="Fira Code" panose="020B0509050000020004" pitchFamily="49" charset="0"/>
                <a:ea typeface="Fira Code" panose="020B0509050000020004" pitchFamily="49" charset="0"/>
              </a:rPr>
              <a:t>0.2794</a:t>
            </a:r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     0.1601   1.745   </a:t>
            </a:r>
            <a:r>
              <a:rPr lang="en-US" sz="1400" b="1" dirty="0">
                <a:latin typeface="Fira Code" panose="020B0509050000020004" pitchFamily="49" charset="0"/>
                <a:ea typeface="Fira Code" panose="020B0509050000020004" pitchFamily="49" charset="0"/>
              </a:rPr>
              <a:t>0.0891</a:t>
            </a:r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9C025-33DB-1045-8D27-3358C537D3C9}"/>
              </a:ext>
            </a:extLst>
          </p:cNvPr>
          <p:cNvSpPr txBox="1"/>
          <p:nvPr/>
        </p:nvSpPr>
        <p:spPr>
          <a:xfrm>
            <a:off x="6128043" y="1415701"/>
            <a:ext cx="310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way to treat as continuous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44E8C-B64A-4B40-80BC-BA8B7E7F8F8C}"/>
              </a:ext>
            </a:extLst>
          </p:cNvPr>
          <p:cNvSpPr txBox="1"/>
          <p:nvPr/>
        </p:nvSpPr>
        <p:spPr>
          <a:xfrm>
            <a:off x="6128043" y="3108472"/>
            <a:ext cx="348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Another way to treat as continuous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7B9B3-D092-3841-BADC-342AE203D4D4}"/>
              </a:ext>
            </a:extLst>
          </p:cNvPr>
          <p:cNvSpPr txBox="1"/>
          <p:nvPr/>
        </p:nvSpPr>
        <p:spPr>
          <a:xfrm>
            <a:off x="6128043" y="3477804"/>
            <a:ext cx="3491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Coefficients:</a:t>
            </a:r>
          </a:p>
          <a:p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            Estimate Std. Error t value </a:t>
            </a:r>
            <a:r>
              <a:rPr lang="en-US" sz="1400" dirty="0" err="1"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(&gt;|t|)  </a:t>
            </a:r>
          </a:p>
          <a:p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(Intercept)   1.0400     0.5777    1.80   0.0797 .</a:t>
            </a:r>
          </a:p>
          <a:p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group2       -</a:t>
            </a:r>
            <a:r>
              <a:rPr lang="en-US" sz="1400" b="1" dirty="0">
                <a:latin typeface="Fira Code" panose="020B0509050000020004" pitchFamily="49" charset="0"/>
                <a:ea typeface="Fira Code" panose="020B0509050000020004" pitchFamily="49" charset="0"/>
              </a:rPr>
              <a:t>0.3364</a:t>
            </a:r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     0.1572   -2.14   </a:t>
            </a:r>
            <a:r>
              <a:rPr lang="en-US" sz="1400" b="1" dirty="0">
                <a:latin typeface="Fira Code" panose="020B0509050000020004" pitchFamily="49" charset="0"/>
                <a:ea typeface="Fira Code" panose="020B0509050000020004" pitchFamily="49" charset="0"/>
              </a:rPr>
              <a:t>0.0389</a:t>
            </a:r>
            <a:r>
              <a:rPr lang="en-US" sz="1400" dirty="0">
                <a:latin typeface="Fira Code" panose="020B0509050000020004" pitchFamily="49" charset="0"/>
                <a:ea typeface="Fira Code" panose="020B0509050000020004" pitchFamily="49" charset="0"/>
              </a:rPr>
              <a:t> 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B44C3-2857-1145-9EAD-B205094F5F36}"/>
              </a:ext>
            </a:extLst>
          </p:cNvPr>
          <p:cNvSpPr txBox="1"/>
          <p:nvPr/>
        </p:nvSpPr>
        <p:spPr>
          <a:xfrm>
            <a:off x="10048240" y="2785306"/>
            <a:ext cx="1747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These have wildly different interpretations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ED0D3E47-2708-4312-AD22-74C40837D63F}"/>
              </a:ext>
            </a:extLst>
          </p:cNvPr>
          <p:cNvSpPr/>
          <p:nvPr/>
        </p:nvSpPr>
        <p:spPr>
          <a:xfrm>
            <a:off x="9617460" y="2529840"/>
            <a:ext cx="329180" cy="1841111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491C1D-F50D-4DFD-BF45-5822B25B697E}"/>
              </a:ext>
            </a:extLst>
          </p:cNvPr>
          <p:cNvSpPr txBox="1"/>
          <p:nvPr/>
        </p:nvSpPr>
        <p:spPr>
          <a:xfrm>
            <a:off x="6142892" y="453963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And the interpretation means nothing</a:t>
            </a:r>
          </a:p>
          <a:p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677EED-C67C-478E-B783-ACCAF0A04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118" y="5131889"/>
            <a:ext cx="2995002" cy="15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Let’s use this </a:t>
            </a:r>
            <a:r>
              <a:rPr lang="en-US" sz="3600" b="1" dirty="0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married.txt</a:t>
            </a:r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9DABB5-B9E7-234D-B311-22EC4699F853}"/>
              </a:ext>
            </a:extLst>
          </p:cNvPr>
          <p:cNvSpPr/>
          <p:nvPr/>
        </p:nvSpPr>
        <p:spPr>
          <a:xfrm>
            <a:off x="838198" y="1795534"/>
            <a:ext cx="6828693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──────────────────────────────────────────────────────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            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1             2            3             4         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n = 6      n = 5      n = 5       n = 4     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satis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                                  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85.5 (6.4) 79.2 (5.5) 82.4 (6.4)  71.5 (8.1)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income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                                 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60.3 (8.4) 58.6 (5.2) 55.8 (12.4) 51.0 (11.0)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sex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                                    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0   1 (16.7%)  3 (60%)    3 (60%)     4 (100%)  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1   5 (83.3%)  2 (40%)    2 (40%)     0 (0%)    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──────────────────────────────────────────────────────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3FC0F-4EE7-8447-B640-364F97534076}"/>
              </a:ext>
            </a:extLst>
          </p:cNvPr>
          <p:cNvSpPr txBox="1"/>
          <p:nvPr/>
        </p:nvSpPr>
        <p:spPr>
          <a:xfrm>
            <a:off x="8247183" y="2118699"/>
            <a:ext cx="1838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1 = Married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2 = Divorced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3 = Single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4 = Widowed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2051A-8213-1646-AF67-2BF63F09280A}"/>
              </a:ext>
            </a:extLst>
          </p:cNvPr>
          <p:cNvSpPr txBox="1"/>
          <p:nvPr/>
        </p:nvSpPr>
        <p:spPr>
          <a:xfrm>
            <a:off x="838199" y="5149225"/>
            <a:ext cx="1106072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We can use linear regression to test the equality of means (ANOVA)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i="1" dirty="0"/>
              <a:t>We obtain an F-statistic that is used to test the null that R = 0 (no relationship/no difference in means)</a:t>
            </a:r>
          </a:p>
        </p:txBody>
      </p:sp>
    </p:spTree>
    <p:extLst>
      <p:ext uri="{BB962C8B-B14F-4D97-AF65-F5344CB8AC3E}">
        <p14:creationId xmlns:p14="http://schemas.microsoft.com/office/powerpoint/2010/main" val="21477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ANOVA with Regression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9DABB5-B9E7-234D-B311-22EC4699F853}"/>
              </a:ext>
            </a:extLst>
          </p:cNvPr>
          <p:cNvSpPr/>
          <p:nvPr/>
        </p:nvSpPr>
        <p:spPr>
          <a:xfrm>
            <a:off x="838198" y="1795534"/>
            <a:ext cx="7883771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Coefficients: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Estimate Std. Error t value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(&gt;|t|)   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(Intercept)   85.500      2.674  31.973 6.29e-16 ***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mstatus2      -6.300      3.966  -1.588  0.13177   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mstatus3      -3.100      3.966  -0.782  0.44588   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mstatus4     -14.000      4.228  -3.311  0.00441 **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---</a:t>
            </a:r>
          </a:p>
          <a:p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Signif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. codes:  0 ‘***’ 0.001 ‘**’ 0.01 ‘*’ 0.05 ‘.’ 0.1 ‘ ’ 1</a:t>
            </a:r>
          </a:p>
          <a:p>
            <a:endParaRPr lang="en-US" sz="1600" dirty="0">
              <a:solidFill>
                <a:schemeClr val="tx1">
                  <a:lumMod val="50000"/>
                </a:schemeClr>
              </a:solidFill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Residual standard error: 6.55 on 16 degrees of freedom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Multiple R-squared:  0.4214,	Adjusted R-squared:  0.313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F-statistic: 3.885 on 3 and 16 DF,  p-value: 0.02917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3FC0F-4EE7-8447-B640-364F97534076}"/>
              </a:ext>
            </a:extLst>
          </p:cNvPr>
          <p:cNvSpPr txBox="1"/>
          <p:nvPr/>
        </p:nvSpPr>
        <p:spPr>
          <a:xfrm>
            <a:off x="9204173" y="4119880"/>
            <a:ext cx="181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F-statistic and such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2051A-8213-1646-AF67-2BF63F09280A}"/>
              </a:ext>
            </a:extLst>
          </p:cNvPr>
          <p:cNvSpPr txBox="1"/>
          <p:nvPr/>
        </p:nvSpPr>
        <p:spPr>
          <a:xfrm>
            <a:off x="838199" y="5149225"/>
            <a:ext cx="110607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Is there a difference across the means?</a:t>
            </a:r>
            <a:endParaRPr lang="en-US" sz="27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E9FFA-4704-8249-AD05-5CC0FAD732C2}"/>
              </a:ext>
            </a:extLst>
          </p:cNvPr>
          <p:cNvSpPr/>
          <p:nvPr/>
        </p:nvSpPr>
        <p:spPr>
          <a:xfrm>
            <a:off x="838199" y="4531360"/>
            <a:ext cx="6605956" cy="23485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67F3F0-B960-1E46-9EDD-ECF5C5D3360C}"/>
              </a:ext>
            </a:extLst>
          </p:cNvPr>
          <p:cNvCxnSpPr/>
          <p:nvPr/>
        </p:nvCxnSpPr>
        <p:spPr>
          <a:xfrm flipH="1">
            <a:off x="7537938" y="4443046"/>
            <a:ext cx="1666235" cy="19030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Interpreting the Regression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9DABB5-B9E7-234D-B311-22EC4699F853}"/>
              </a:ext>
            </a:extLst>
          </p:cNvPr>
          <p:cNvSpPr/>
          <p:nvPr/>
        </p:nvSpPr>
        <p:spPr>
          <a:xfrm>
            <a:off x="838199" y="1795534"/>
            <a:ext cx="6711464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Coefficients: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Estimate Std. Error t value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(&gt;|t|)   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(Intercept)   85.500      2.674  31.973 6.29e-16 ***</a:t>
            </a:r>
          </a:p>
          <a:p>
            <a:r>
              <a:rPr lang="en-US" sz="16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mstatus2      -6.300 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3.966  -1.588  0.13177    </a:t>
            </a:r>
          </a:p>
          <a:p>
            <a:r>
              <a:rPr lang="en-US" sz="1600" dirty="0">
                <a:solidFill>
                  <a:schemeClr val="accent5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mstatus3      -3.100 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3.966  -0.782  0.44588    </a:t>
            </a:r>
          </a:p>
          <a:p>
            <a:r>
              <a:rPr lang="en-US" sz="1600" dirty="0">
                <a:solidFill>
                  <a:schemeClr val="accent3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mstatus4     -14.000 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4.228  -3.311  0.00441 **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22051A-8213-1646-AF67-2BF63F09280A}"/>
                  </a:ext>
                </a:extLst>
              </p:cNvPr>
              <p:cNvSpPr txBox="1"/>
              <p:nvPr/>
            </p:nvSpPr>
            <p:spPr>
              <a:xfrm>
                <a:off x="838199" y="3671897"/>
                <a:ext cx="10568355" cy="2410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=85.5−</m:t>
                      </m:r>
                      <m:r>
                        <a:rPr lang="en-US" sz="27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6.3 </m:t>
                      </m:r>
                      <m:r>
                        <a:rPr lang="en-US" sz="27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𝑚𝑠𝑡𝑎𝑡𝑢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7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3.1 </m:t>
                      </m:r>
                      <m:r>
                        <a:rPr lang="en-US" sz="27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𝑚𝑠𝑡𝑎𝑡𝑢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7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14.0 </m:t>
                      </m:r>
                      <m:r>
                        <a:rPr lang="en-US" sz="27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𝑚𝑠𝑡𝑎𝑡𝑢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700" i="1" dirty="0"/>
              </a:p>
              <a:p>
                <a:endParaRPr lang="en-US" sz="11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700" b="0" i="0" smtClean="0">
                          <a:latin typeface="Cambria Math" panose="02040503050406030204" pitchFamily="18" charset="0"/>
                        </a:rPr>
                        <m:t>Married</m:t>
                      </m:r>
                      <m:r>
                        <a:rPr lang="en-US" sz="27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acc>
                        <m:accPr>
                          <m:chr m:val="̂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700" i="1">
                          <a:latin typeface="Cambria Math" panose="02040503050406030204" pitchFamily="18" charset="0"/>
                        </a:rPr>
                        <m:t>=85.5−</m:t>
                      </m:r>
                      <m:r>
                        <a:rPr lang="en-US" sz="27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6.3</m:t>
                      </m:r>
                      <m:r>
                        <a:rPr lang="en-US" sz="27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∗0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7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3.1</m:t>
                      </m:r>
                      <m:r>
                        <a:rPr lang="en-US" sz="27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∗0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7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14.0</m:t>
                      </m:r>
                      <m:r>
                        <a:rPr lang="en-US" sz="27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∗0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=85.5</m:t>
                      </m:r>
                    </m:oMath>
                  </m:oMathPara>
                </a14:m>
                <a:endParaRPr lang="en-US" sz="27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700" b="0" i="0" smtClean="0">
                          <a:latin typeface="Cambria Math" panose="02040503050406030204" pitchFamily="18" charset="0"/>
                        </a:rPr>
                        <m:t>Divorced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7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700" i="1">
                          <a:latin typeface="Cambria Math" panose="02040503050406030204" pitchFamily="18" charset="0"/>
                        </a:rPr>
                        <m:t>=85.5−</m:t>
                      </m:r>
                      <m:r>
                        <a:rPr lang="en-US" sz="27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6.3</m:t>
                      </m:r>
                      <m:r>
                        <a:rPr lang="en-US" sz="27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7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7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7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3.1</m:t>
                      </m:r>
                      <m:r>
                        <a:rPr lang="en-US" sz="27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∗0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7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14.0</m:t>
                      </m:r>
                      <m:r>
                        <a:rPr lang="en-US" sz="27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∗0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79.2</m:t>
                      </m:r>
                    </m:oMath>
                  </m:oMathPara>
                </a14:m>
                <a:endParaRPr lang="en-US" sz="27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700" b="0" i="0" smtClean="0">
                          <a:latin typeface="Cambria Math" panose="02040503050406030204" pitchFamily="18" charset="0"/>
                        </a:rPr>
                        <m:t>Single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acc>
                        <m:accPr>
                          <m:chr m:val="̂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700" i="1">
                          <a:latin typeface="Cambria Math" panose="02040503050406030204" pitchFamily="18" charset="0"/>
                        </a:rPr>
                        <m:t>=85.5−</m:t>
                      </m:r>
                      <m:r>
                        <a:rPr lang="en-US" sz="27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6.3</m:t>
                      </m:r>
                      <m:r>
                        <a:rPr lang="en-US" sz="27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∗0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7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3.1</m:t>
                      </m:r>
                      <m:r>
                        <a:rPr lang="en-US" sz="27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7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7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14.0</m:t>
                      </m:r>
                      <m:r>
                        <a:rPr lang="en-US" sz="27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∗0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2.4</m:t>
                      </m:r>
                    </m:oMath>
                  </m:oMathPara>
                </a14:m>
                <a:endParaRPr lang="en-US" sz="27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700" b="0" i="0" smtClean="0">
                          <a:latin typeface="Cambria Math" panose="02040503050406030204" pitchFamily="18" charset="0"/>
                        </a:rPr>
                        <m:t>Widowed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700" b="0" i="0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̂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700" i="1">
                          <a:latin typeface="Cambria Math" panose="02040503050406030204" pitchFamily="18" charset="0"/>
                        </a:rPr>
                        <m:t>=85.5−</m:t>
                      </m:r>
                      <m:r>
                        <a:rPr lang="en-US" sz="27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6.3</m:t>
                      </m:r>
                      <m:r>
                        <a:rPr lang="en-US" sz="27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∗0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7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3.1</m:t>
                      </m:r>
                      <m:r>
                        <a:rPr lang="en-US" sz="27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∗0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7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14.0</m:t>
                      </m:r>
                      <m:r>
                        <a:rPr lang="en-US" sz="27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7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71.5</m:t>
                      </m:r>
                    </m:oMath>
                  </m:oMathPara>
                </a14:m>
                <a:endParaRPr lang="en-US" sz="2700" i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22051A-8213-1646-AF67-2BF63F092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671897"/>
                <a:ext cx="10568355" cy="24109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003164-6392-7247-9367-9D9708274164}"/>
              </a:ext>
            </a:extLst>
          </p:cNvPr>
          <p:cNvSpPr txBox="1"/>
          <p:nvPr/>
        </p:nvSpPr>
        <p:spPr>
          <a:xfrm>
            <a:off x="1201821" y="6389516"/>
            <a:ext cx="945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*Notably, these correspond to the means we saw in the descriptive table (only in simple regression)</a:t>
            </a:r>
          </a:p>
        </p:txBody>
      </p:sp>
    </p:spTree>
    <p:extLst>
      <p:ext uri="{BB962C8B-B14F-4D97-AF65-F5344CB8AC3E}">
        <p14:creationId xmlns:p14="http://schemas.microsoft.com/office/powerpoint/2010/main" val="122161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579">
                <a:alpha val="70000"/>
              </a:srgbClr>
            </a:gs>
            <a:gs pos="99000">
              <a:schemeClr val="accent4">
                <a:lumMod val="75000"/>
                <a:alpha val="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AA5476-A53B-F945-B24E-0C92C23EC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0"/>
            <a:ext cx="7264401" cy="6860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810595-EA7F-5F4C-AB8D-D4A09466D2CE}"/>
              </a:ext>
            </a:extLst>
          </p:cNvPr>
          <p:cNvSpPr txBox="1"/>
          <p:nvPr/>
        </p:nvSpPr>
        <p:spPr>
          <a:xfrm>
            <a:off x="241300" y="2368583"/>
            <a:ext cx="378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/>
              <a:t>These are accurate. Very accurate.</a:t>
            </a:r>
          </a:p>
        </p:txBody>
      </p:sp>
    </p:spTree>
    <p:extLst>
      <p:ext uri="{BB962C8B-B14F-4D97-AF65-F5344CB8AC3E}">
        <p14:creationId xmlns:p14="http://schemas.microsoft.com/office/powerpoint/2010/main" val="380934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9DABB5-B9E7-234D-B311-22EC4699F853}"/>
              </a:ext>
            </a:extLst>
          </p:cNvPr>
          <p:cNvSpPr/>
          <p:nvPr/>
        </p:nvSpPr>
        <p:spPr>
          <a:xfrm>
            <a:off x="838199" y="1795534"/>
            <a:ext cx="6711464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Coefficients: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Estimate Std. Error t value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(&gt;|t|)    </a:t>
            </a:r>
          </a:p>
          <a:p>
            <a:r>
              <a:rPr lang="en-US" sz="1600" dirty="0">
                <a:solidFill>
                  <a:schemeClr val="accent4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(Intercept)  53.1780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7.0575   7.535 1.79e-06 ***</a:t>
            </a:r>
          </a:p>
          <a:p>
            <a:r>
              <a:rPr lang="en-US" sz="16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mstatus2     -5.3714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2.6035  -2.063  0.05685 .  </a:t>
            </a:r>
          </a:p>
          <a:p>
            <a:r>
              <a:rPr lang="en-US" sz="1600" dirty="0">
                <a:solidFill>
                  <a:schemeClr val="accent5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mstatus3     -0.6714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2.6464  -0.254  0.80317    </a:t>
            </a:r>
          </a:p>
          <a:p>
            <a:r>
              <a:rPr lang="en-US" sz="1600" dirty="0">
                <a:solidFill>
                  <a:schemeClr val="accent3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mstatus4     -8.9999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2.9626  -3.038  0.00831 ** </a:t>
            </a:r>
          </a:p>
          <a:p>
            <a:r>
              <a:rPr lang="en-US" sz="1600" dirty="0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income        0.5357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0.1133   4.728  0.00027 ***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7FA643-6319-C24B-B491-5F138CCC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Interpreting the Regression with a covariate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980167-6E73-AE40-8824-0E6B1DEB8179}"/>
              </a:ext>
            </a:extLst>
          </p:cNvPr>
          <p:cNvSpPr txBox="1"/>
          <p:nvPr/>
        </p:nvSpPr>
        <p:spPr>
          <a:xfrm>
            <a:off x="844062" y="3856892"/>
            <a:ext cx="101756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Several things change in the interpretation now: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accent4"/>
                </a:solidFill>
              </a:rPr>
              <a:t>The intercept is not the mean of the reference group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It is the mean of the reference group when the covariate is equal to zero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Each comparison is now while holding the covariate (income) constant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The covariate (income) can also be interpreted as the effect while holding the multi-categorical variable constant (marital status)</a:t>
            </a:r>
          </a:p>
        </p:txBody>
      </p:sp>
    </p:spTree>
    <p:extLst>
      <p:ext uri="{BB962C8B-B14F-4D97-AF65-F5344CB8AC3E}">
        <p14:creationId xmlns:p14="http://schemas.microsoft.com/office/powerpoint/2010/main" val="124464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9DABB5-B9E7-234D-B311-22EC4699F853}"/>
              </a:ext>
            </a:extLst>
          </p:cNvPr>
          <p:cNvSpPr/>
          <p:nvPr/>
        </p:nvSpPr>
        <p:spPr>
          <a:xfrm>
            <a:off x="838199" y="1795534"/>
            <a:ext cx="6711464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Coefficients: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Estimate Std. Error t value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(&gt;|t|)    </a:t>
            </a:r>
          </a:p>
          <a:p>
            <a:r>
              <a:rPr lang="en-US" sz="1600" dirty="0">
                <a:solidFill>
                  <a:schemeClr val="accent4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(Intercept)  53.1780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7.0575   7.535 1.79e-06 ***</a:t>
            </a:r>
          </a:p>
          <a:p>
            <a:r>
              <a:rPr lang="en-US" sz="16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mstatus2     -5.3714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2.6035  -2.063  0.05685 .  </a:t>
            </a:r>
          </a:p>
          <a:p>
            <a:r>
              <a:rPr lang="en-US" sz="1600" dirty="0">
                <a:solidFill>
                  <a:schemeClr val="accent5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mstatus3     -0.6714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2.6464  -0.254  0.80317    </a:t>
            </a:r>
          </a:p>
          <a:p>
            <a:r>
              <a:rPr lang="en-US" sz="1600" dirty="0">
                <a:solidFill>
                  <a:schemeClr val="accent3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mstatus4     -8.9999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2.9626  -3.038  0.00831 ** </a:t>
            </a:r>
          </a:p>
          <a:p>
            <a:r>
              <a:rPr lang="en-US" sz="1600" dirty="0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income        0.5357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0.1133   4.728  0.00027 ***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7FA643-6319-C24B-B491-5F138CCC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Interpreting the Regression with a covariate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980167-6E73-AE40-8824-0E6B1DEB8179}"/>
              </a:ext>
            </a:extLst>
          </p:cNvPr>
          <p:cNvSpPr txBox="1"/>
          <p:nvPr/>
        </p:nvSpPr>
        <p:spPr>
          <a:xfrm>
            <a:off x="844062" y="3856892"/>
            <a:ext cx="101756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Several things change in the interpretation now: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accent4"/>
                </a:solidFill>
              </a:rPr>
              <a:t>The intercept is not the mean of the reference group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It is the mean of the reference group when the covariate is equal to zero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Each comparison is now while holding the covariate constant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The covariate can also be interpreted as the effect while holding the multi-categorical variable constant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37B8BD-DD0C-5B43-92D9-D9E6C011E0A2}"/>
              </a:ext>
            </a:extLst>
          </p:cNvPr>
          <p:cNvSpPr/>
          <p:nvPr/>
        </p:nvSpPr>
        <p:spPr>
          <a:xfrm>
            <a:off x="838199" y="3856892"/>
            <a:ext cx="10181493" cy="2508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How are the coefficients in this model interpreted?</a:t>
            </a:r>
          </a:p>
        </p:txBody>
      </p:sp>
    </p:spTree>
    <p:extLst>
      <p:ext uri="{BB962C8B-B14F-4D97-AF65-F5344CB8AC3E}">
        <p14:creationId xmlns:p14="http://schemas.microsoft.com/office/powerpoint/2010/main" val="1605840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9DABB5-B9E7-234D-B311-22EC4699F853}"/>
              </a:ext>
            </a:extLst>
          </p:cNvPr>
          <p:cNvSpPr/>
          <p:nvPr/>
        </p:nvSpPr>
        <p:spPr>
          <a:xfrm>
            <a:off x="838199" y="1795534"/>
            <a:ext cx="6711464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Coefficients: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Estimate Std. Error t value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(&gt;|t|)    </a:t>
            </a:r>
          </a:p>
          <a:p>
            <a:r>
              <a:rPr lang="en-US" sz="1600" dirty="0">
                <a:solidFill>
                  <a:schemeClr val="accent4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(Intercept)  53.1780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7.0575   7.535 1.79e-06 ***</a:t>
            </a:r>
          </a:p>
          <a:p>
            <a:r>
              <a:rPr lang="en-US" sz="1600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mstatus2     -5.3714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2.6035  -2.063  0.05685 .  </a:t>
            </a:r>
          </a:p>
          <a:p>
            <a:r>
              <a:rPr lang="en-US" sz="1600" dirty="0">
                <a:solidFill>
                  <a:schemeClr val="accent5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mstatus3     -0.6714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2.6464  -0.254  0.80317    </a:t>
            </a:r>
          </a:p>
          <a:p>
            <a:r>
              <a:rPr lang="en-US" sz="1600" dirty="0">
                <a:solidFill>
                  <a:schemeClr val="accent3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mstatus4     -8.9999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2.9626  -3.038  0.00831 ** </a:t>
            </a:r>
          </a:p>
          <a:p>
            <a:r>
              <a:rPr lang="en-US" sz="1600" dirty="0">
                <a:solidFill>
                  <a:schemeClr val="accent1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income        0.5357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0.1133   4.728  0.00027 ***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7FA643-6319-C24B-B491-5F138CCC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Interpreting the Regression with a covariate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980167-6E73-AE40-8824-0E6B1DEB8179}"/>
              </a:ext>
            </a:extLst>
          </p:cNvPr>
          <p:cNvSpPr txBox="1"/>
          <p:nvPr/>
        </p:nvSpPr>
        <p:spPr>
          <a:xfrm>
            <a:off x="844062" y="3856892"/>
            <a:ext cx="101756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Several things change in the interpretation now: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accent4"/>
                </a:solidFill>
              </a:rPr>
              <a:t>The intercept is not the mean of the reference group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It is the mean of the reference group when the covariate is equal to zero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Each comparison is now while holding the covariate constant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The covariate can also be interpreted as the effect while holding the multi-categorical variable constant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37B8BD-DD0C-5B43-92D9-D9E6C011E0A2}"/>
              </a:ext>
            </a:extLst>
          </p:cNvPr>
          <p:cNvSpPr/>
          <p:nvPr/>
        </p:nvSpPr>
        <p:spPr>
          <a:xfrm>
            <a:off x="838199" y="3856892"/>
            <a:ext cx="10181493" cy="2508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How are the coefficients in this model interpreted?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5132C-F943-1A4F-9112-4F30CED71D10}"/>
              </a:ext>
            </a:extLst>
          </p:cNvPr>
          <p:cNvSpPr/>
          <p:nvPr/>
        </p:nvSpPr>
        <p:spPr>
          <a:xfrm>
            <a:off x="6846278" y="2676897"/>
            <a:ext cx="4618892" cy="2007897"/>
          </a:xfrm>
          <a:prstGeom prst="rect">
            <a:avLst/>
          </a:prstGeom>
          <a:solidFill>
            <a:srgbClr val="FEE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Consider: how satisfied is someone that…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Is divorced and makes 70,000 a year?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Is single and makes 50,000 a year?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Is married and makes 60,000 a year?</a:t>
            </a:r>
          </a:p>
        </p:txBody>
      </p:sp>
    </p:spTree>
    <p:extLst>
      <p:ext uri="{BB962C8B-B14F-4D97-AF65-F5344CB8AC3E}">
        <p14:creationId xmlns:p14="http://schemas.microsoft.com/office/powerpoint/2010/main" val="3164509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67FA643-6319-C24B-B491-5F138CCC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Interpreting the Regression with a covariate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0E9316-CB8D-7047-A051-503B5CB75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939" y="1143000"/>
            <a:ext cx="7315200" cy="548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3BACBB-FB80-604C-B02B-3C699FD7271A}"/>
              </a:ext>
            </a:extLst>
          </p:cNvPr>
          <p:cNvSpPr txBox="1"/>
          <p:nvPr/>
        </p:nvSpPr>
        <p:spPr>
          <a:xfrm>
            <a:off x="838199" y="2608927"/>
            <a:ext cx="3546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Adjusted means </a:t>
            </a:r>
            <a:r>
              <a:rPr lang="en-US" sz="3200" dirty="0"/>
              <a:t>are where the groups’ conditional means are at the average of the covariate</a:t>
            </a:r>
          </a:p>
        </p:txBody>
      </p:sp>
    </p:spTree>
    <p:extLst>
      <p:ext uri="{BB962C8B-B14F-4D97-AF65-F5344CB8AC3E}">
        <p14:creationId xmlns:p14="http://schemas.microsoft.com/office/powerpoint/2010/main" val="758317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6210300" cy="16160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Alternative Coding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53E5E-FEDB-A945-82B6-EED519758DEA}"/>
              </a:ext>
            </a:extLst>
          </p:cNvPr>
          <p:cNvSpPr txBox="1"/>
          <p:nvPr/>
        </p:nvSpPr>
        <p:spPr>
          <a:xfrm>
            <a:off x="680720" y="2025908"/>
            <a:ext cx="10922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Indicator (dummy)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i="1" dirty="0"/>
              <a:t>Effect Coding</a:t>
            </a:r>
          </a:p>
          <a:p>
            <a:endParaRPr lang="en-US" sz="3200" i="1" dirty="0"/>
          </a:p>
          <a:p>
            <a:r>
              <a:rPr lang="en-US" sz="3200" dirty="0"/>
              <a:t>Different coding systems will lead to the same overall results, it will just change how the coefficients in the model are interpreted</a:t>
            </a:r>
          </a:p>
          <a:p>
            <a:endParaRPr lang="en-US" sz="3200" i="1" dirty="0"/>
          </a:p>
          <a:p>
            <a:r>
              <a:rPr lang="en-US" sz="3200" dirty="0"/>
              <a:t>Others exist (e.g. </a:t>
            </a:r>
            <a:r>
              <a:rPr lang="en-US" sz="3200" i="1" dirty="0"/>
              <a:t>Sequential Coding, Helmert Coding), </a:t>
            </a:r>
            <a:r>
              <a:rPr lang="en-US" sz="3200" dirty="0"/>
              <a:t>but let’s not worry about those for now</a:t>
            </a:r>
            <a:endParaRPr lang="en-US" sz="3200" i="1" dirty="0"/>
          </a:p>
          <a:p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16724-93D2-4013-8720-7E3C15E267CD}"/>
              </a:ext>
            </a:extLst>
          </p:cNvPr>
          <p:cNvSpPr txBox="1"/>
          <p:nvPr/>
        </p:nvSpPr>
        <p:spPr>
          <a:xfrm>
            <a:off x="4577080" y="2013089"/>
            <a:ext cx="71931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6"/>
                </a:solidFill>
              </a:rPr>
              <a:t>Read more here:</a:t>
            </a:r>
            <a:r>
              <a:rPr lang="en-US" sz="2400" b="1" dirty="0"/>
              <a:t> </a:t>
            </a:r>
            <a:r>
              <a:rPr lang="en-US" sz="1200" dirty="0">
                <a:hlinkClick r:id="rId3"/>
              </a:rPr>
              <a:t>https://stats.idre.ucla.edu/other/mult-pkg/faq/general/faqwhat-is-dummy-coding/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6"/>
                </a:solidFill>
              </a:rPr>
              <a:t>Read more here: </a:t>
            </a:r>
            <a:r>
              <a:rPr lang="en-US" sz="1200" dirty="0">
                <a:hlinkClick r:id="rId4"/>
              </a:rPr>
              <a:t>https://stats.idre.ucla.edu/other/mult-pkg/faq/general/faqwhat-is-effect-coding/</a:t>
            </a:r>
            <a:endParaRPr lang="en-US" sz="1200" i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25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17369" cy="149884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Contrasts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53E5E-FEDB-A945-82B6-EED519758DEA}"/>
              </a:ext>
            </a:extLst>
          </p:cNvPr>
          <p:cNvSpPr txBox="1"/>
          <p:nvPr/>
        </p:nvSpPr>
        <p:spPr>
          <a:xfrm>
            <a:off x="838198" y="3461275"/>
            <a:ext cx="105165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Some questions are more complex than just comparing two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Are two of the groups different than another?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Are three of the groups different than two of the others?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690434-9EBC-D643-BA2E-9D1B27472702}"/>
                  </a:ext>
                </a:extLst>
              </p:cNvPr>
              <p:cNvSpPr txBox="1"/>
              <p:nvPr/>
            </p:nvSpPr>
            <p:spPr>
              <a:xfrm>
                <a:off x="2551615" y="1863969"/>
                <a:ext cx="3598357" cy="14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𝐶𝑜𝑛𝑡𝑟𝑎𝑠𝑡</m:t>
                      </m:r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690434-9EBC-D643-BA2E-9D1B27472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615" y="1863969"/>
                <a:ext cx="3598357" cy="1400063"/>
              </a:xfrm>
              <a:prstGeom prst="rect">
                <a:avLst/>
              </a:prstGeom>
              <a:blipFill>
                <a:blip r:embed="rId3"/>
                <a:stretch>
                  <a:fillRect l="-2113" t="-115315" r="-4930" b="-169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D9B593-F1F3-754B-AE5A-09E94EDABEF0}"/>
                  </a:ext>
                </a:extLst>
              </p:cNvPr>
              <p:cNvSpPr txBox="1"/>
              <p:nvPr/>
            </p:nvSpPr>
            <p:spPr>
              <a:xfrm>
                <a:off x="6667018" y="2197714"/>
                <a:ext cx="3970115" cy="73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6"/>
                    </a:solidFill>
                  </a:rPr>
                  <a:t>Where</a:t>
                </a:r>
                <a:r>
                  <a:rPr lang="en-US" sz="2000" i="1" dirty="0">
                    <a:solidFill>
                      <a:schemeClr val="accent6"/>
                    </a:solidFill>
                  </a:rPr>
                  <a:t> </a:t>
                </a:r>
                <a:r>
                  <a:rPr lang="en-US" sz="2000" i="1" dirty="0" err="1">
                    <a:solidFill>
                      <a:schemeClr val="accent6"/>
                    </a:solidFill>
                  </a:rPr>
                  <a:t>c</a:t>
                </a:r>
                <a:r>
                  <a:rPr lang="en-US" sz="2000" i="1" baseline="-25000" dirty="0" err="1">
                    <a:solidFill>
                      <a:schemeClr val="accent6"/>
                    </a:solidFill>
                  </a:rPr>
                  <a:t>j</a:t>
                </a:r>
                <a:r>
                  <a:rPr lang="en-US" sz="2000" i="1" dirty="0">
                    <a:solidFill>
                      <a:schemeClr val="accent6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is the contrast coefficient for group </a:t>
                </a:r>
                <a:r>
                  <a:rPr lang="en-US" sz="2000" i="1" dirty="0">
                    <a:solidFill>
                      <a:schemeClr val="accent6"/>
                    </a:solidFill>
                  </a:rPr>
                  <a:t>j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D9B593-F1F3-754B-AE5A-09E94EDAB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018" y="2197714"/>
                <a:ext cx="3970115" cy="732573"/>
              </a:xfrm>
              <a:prstGeom prst="rect">
                <a:avLst/>
              </a:prstGeom>
              <a:blipFill>
                <a:blip r:embed="rId4"/>
                <a:stretch>
                  <a:fillRect l="-1592" t="-3390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734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42B0-3EAB-4999-AAEF-D29D4A23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Let’s Try 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BC345-A085-4123-9CCD-50ECF01AD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Say we want to know if widowed individuals differ in satisfaction from the other marital status groups (married, divorced, single) 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Represented mathematically as</a:t>
                </a:r>
                <a:r>
                  <a:rPr lang="en-US" dirty="0">
                    <a:solidFill>
                      <a:schemeClr val="accent3"/>
                    </a:solidFill>
                    <a:sym typeface="Wingdings" panose="05000000000000000000" pitchFamily="2" charset="2"/>
                  </a:rPr>
                  <a:t>…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1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1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endParaRPr lang="en-US" b="1" i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endParaRPr lang="en-US" b="1" i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To calculate the contrast we’d then plug in means for each group (see slide 18)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Contrast = (1/3)</a:t>
                </a:r>
                <a:r>
                  <a:rPr lang="en-US" b="1" dirty="0">
                    <a:solidFill>
                      <a:schemeClr val="accent3"/>
                    </a:solidFill>
                  </a:rPr>
                  <a:t>85.5</a:t>
                </a:r>
                <a:r>
                  <a:rPr lang="en-US" dirty="0">
                    <a:solidFill>
                      <a:schemeClr val="accent3"/>
                    </a:solidFill>
                  </a:rPr>
                  <a:t> + (1/3)</a:t>
                </a:r>
                <a:r>
                  <a:rPr lang="en-US" b="1" dirty="0">
                    <a:solidFill>
                      <a:schemeClr val="accent3"/>
                    </a:solidFill>
                  </a:rPr>
                  <a:t>79.2</a:t>
                </a:r>
                <a:r>
                  <a:rPr lang="en-US" dirty="0">
                    <a:solidFill>
                      <a:schemeClr val="accent3"/>
                    </a:solidFill>
                  </a:rPr>
                  <a:t> + (1/3)</a:t>
                </a:r>
                <a:r>
                  <a:rPr lang="en-US" b="1" dirty="0">
                    <a:solidFill>
                      <a:schemeClr val="accent3"/>
                    </a:solidFill>
                  </a:rPr>
                  <a:t>82.4</a:t>
                </a:r>
                <a:r>
                  <a:rPr lang="en-US" dirty="0">
                    <a:solidFill>
                      <a:schemeClr val="accent3"/>
                    </a:solidFill>
                  </a:rPr>
                  <a:t> + (-1)</a:t>
                </a:r>
                <a:r>
                  <a:rPr lang="en-US" b="1" dirty="0">
                    <a:solidFill>
                      <a:schemeClr val="accent3"/>
                    </a:solidFill>
                  </a:rPr>
                  <a:t>71.5</a:t>
                </a:r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= - 10.867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Interpreted as… 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accent6"/>
                    </a:solidFill>
                  </a:rPr>
                  <a:t>T</a:t>
                </a:r>
                <a:r>
                  <a:rPr lang="en-US" i="1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he mean satisfaction of widowed individuals is estimated to be, on average, 10.867 units lower than the average satisfaction of married, divorced and single individuals</a:t>
                </a:r>
                <a:endParaRPr lang="en-US" i="1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BC345-A085-4123-9CCD-50ECF01AD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28" t="-322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420E39B-2A1A-4EF2-ABDB-3F18A840096A}"/>
              </a:ext>
            </a:extLst>
          </p:cNvPr>
          <p:cNvSpPr txBox="1"/>
          <p:nvPr/>
        </p:nvSpPr>
        <p:spPr>
          <a:xfrm>
            <a:off x="105578" y="6400800"/>
            <a:ext cx="1198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Contrast can be used to answer more complex problems as well, such as comparing sets of groups to each other and so on…</a:t>
            </a:r>
          </a:p>
        </p:txBody>
      </p:sp>
    </p:spTree>
    <p:extLst>
      <p:ext uri="{BB962C8B-B14F-4D97-AF65-F5344CB8AC3E}">
        <p14:creationId xmlns:p14="http://schemas.microsoft.com/office/powerpoint/2010/main" val="35964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17369" cy="149884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Standard Error of the Contrast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690434-9EBC-D643-BA2E-9D1B27472702}"/>
                  </a:ext>
                </a:extLst>
              </p:cNvPr>
              <p:cNvSpPr txBox="1"/>
              <p:nvPr/>
            </p:nvSpPr>
            <p:spPr>
              <a:xfrm>
                <a:off x="1016040" y="2188060"/>
                <a:ext cx="6273961" cy="1915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𝑐𝑜𝑛𝑡𝑟𝑎𝑠𝑡</m:t>
                      </m:r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𝑟𝑒𝑠𝑖𝑑𝑢𝑎𝑙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32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sz="32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690434-9EBC-D643-BA2E-9D1B27472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40" y="2188060"/>
                <a:ext cx="6273961" cy="1915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0232E4-4A87-5147-9E6C-BA26B7A72EAA}"/>
                  </a:ext>
                </a:extLst>
              </p:cNvPr>
              <p:cNvSpPr txBox="1"/>
              <p:nvPr/>
            </p:nvSpPr>
            <p:spPr>
              <a:xfrm>
                <a:off x="2702117" y="4748998"/>
                <a:ext cx="3218382" cy="1012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𝐶𝑜𝑛𝑡𝑟𝑎𝑠𝑡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𝑐𝑜𝑛𝑡𝑟𝑎𝑠𝑡</m:t>
                          </m:r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0232E4-4A87-5147-9E6C-BA26B7A72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117" y="4748998"/>
                <a:ext cx="3218382" cy="1012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DA55A645-73DD-429F-9F12-96DCB181A1CC}"/>
              </a:ext>
            </a:extLst>
          </p:cNvPr>
          <p:cNvSpPr/>
          <p:nvPr/>
        </p:nvSpPr>
        <p:spPr>
          <a:xfrm>
            <a:off x="7559040" y="2265680"/>
            <a:ext cx="406400" cy="349583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314EB-8D94-4CCD-BFE4-5BEA1F9A8120}"/>
              </a:ext>
            </a:extLst>
          </p:cNvPr>
          <p:cNvSpPr txBox="1"/>
          <p:nvPr/>
        </p:nvSpPr>
        <p:spPr>
          <a:xfrm>
            <a:off x="8455458" y="2026413"/>
            <a:ext cx="2976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Similar to what we saw in simple regression, we can use these formulas to </a:t>
            </a:r>
            <a:r>
              <a:rPr lang="en-US" sz="2400" i="1" dirty="0"/>
              <a:t>determine whether the contrast is statistically significant </a:t>
            </a:r>
            <a:r>
              <a:rPr lang="en-US" sz="2400" dirty="0"/>
              <a:t>by computing the </a:t>
            </a:r>
            <a:r>
              <a:rPr lang="en-US" sz="2400" b="1" dirty="0"/>
              <a:t>SE</a:t>
            </a:r>
            <a:r>
              <a:rPr lang="en-US" sz="2400" dirty="0"/>
              <a:t> and the </a:t>
            </a:r>
            <a:r>
              <a:rPr lang="en-US" sz="2400" b="1" dirty="0"/>
              <a:t>t-value</a:t>
            </a:r>
          </a:p>
          <a:p>
            <a:endParaRPr lang="en-US" sz="2400" b="1" dirty="0"/>
          </a:p>
          <a:p>
            <a:r>
              <a:rPr lang="en-US" sz="2400" dirty="0"/>
              <a:t>But we won’t do this by hand…</a:t>
            </a:r>
          </a:p>
        </p:txBody>
      </p:sp>
    </p:spTree>
    <p:extLst>
      <p:ext uri="{BB962C8B-B14F-4D97-AF65-F5344CB8AC3E}">
        <p14:creationId xmlns:p14="http://schemas.microsoft.com/office/powerpoint/2010/main" val="4208015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0748-E739-4022-849B-858219E2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Because we can do it in 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DD0F6-3700-407F-A902-10E6AA5E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m1 &lt;- lm(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satis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~ factor(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mstatus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data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 &lt;- matrix(c((1/3), (1/3), (1/3), -1), 1) </a:t>
            </a:r>
            <a:r>
              <a:rPr lang="en-US" sz="2000" b="1" dirty="0">
                <a:solidFill>
                  <a:schemeClr val="accent4"/>
                </a:solidFill>
                <a:cs typeface="Courier New" panose="02070309020205020404" pitchFamily="49" charset="0"/>
              </a:rPr>
              <a:t>Creates a matrix of the contrast 								   coefficients</a:t>
            </a:r>
            <a:endParaRPr lang="en-US" sz="2000" b="1" dirty="0">
              <a:solidFill>
                <a:schemeClr val="accent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multcomp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glht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(m1,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linfct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k) %&gt;%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summary()</a:t>
            </a:r>
          </a:p>
          <a:p>
            <a:pPr marL="0" indent="0" algn="ctr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Simultaneous Tests for General Linear Hypothesis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Fit: lm(formula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satis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~ factor(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mstatus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data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Linear Hypotheses: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Estimate	Std. Error	t value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(&gt;|t|)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 == 0	39.37		3.96		9.9		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3.16e-08***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65BEE-0103-40AE-A71E-A4190B488C54}"/>
              </a:ext>
            </a:extLst>
          </p:cNvPr>
          <p:cNvSpPr txBox="1"/>
          <p:nvPr/>
        </p:nvSpPr>
        <p:spPr>
          <a:xfrm>
            <a:off x="6604000" y="2893814"/>
            <a:ext cx="522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Runs a general linear hypothesis test for our contrast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A9FC4-E14D-4740-ACDB-7634BF368F1B}"/>
              </a:ext>
            </a:extLst>
          </p:cNvPr>
          <p:cNvSpPr/>
          <p:nvPr/>
        </p:nvSpPr>
        <p:spPr>
          <a:xfrm>
            <a:off x="7772400" y="4734560"/>
            <a:ext cx="2509520" cy="112776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D941D-2539-4275-8D9C-A0CEACB7C98B}"/>
              </a:ext>
            </a:extLst>
          </p:cNvPr>
          <p:cNvSpPr txBox="1"/>
          <p:nvPr/>
        </p:nvSpPr>
        <p:spPr>
          <a:xfrm>
            <a:off x="7772399" y="5992297"/>
            <a:ext cx="330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Looks like the contrast is stat. sig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A3E14E-F860-4665-98FA-ADFCC52CF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0" y="228973"/>
            <a:ext cx="1544320" cy="19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927A-DD79-4553-B35E-A75ED741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Helpful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012E8-DD19-46E3-8FC0-66DCA37B7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Compute contrasts in R: </a:t>
            </a:r>
            <a:r>
              <a:rPr lang="en-US" dirty="0">
                <a:hlinkClick r:id="rId2"/>
              </a:rPr>
              <a:t>https://stats.idre.ucla.edu/r/faq/how-can-i-test-contrasts-in-r/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Simple R tutorial for Regression with categorical variables: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http://www.sthda.com/english/articles/40-regression-analysis/163-regression-with-categorical-variables-dummy-coding-essentials-in-r/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Different Categorical Coding Systems with Regression: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https://stats.idre.ucla.edu/spss/faq/coding-systems-for-categorical-variables-in-regression-analysis-2/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/>
                </a:solidFill>
                <a:latin typeface="Georgia" panose="02040502050405020303" pitchFamily="18" charset="0"/>
              </a:rPr>
              <a:t>Categorical</a:t>
            </a:r>
            <a:r>
              <a:rPr lang="en-US" sz="5400" b="1" dirty="0">
                <a:solidFill>
                  <a:schemeClr val="accent1"/>
                </a:solidFill>
                <a:latin typeface="Georgia" panose="02040502050405020303" pitchFamily="18" charset="0"/>
              </a:rPr>
              <a:t> Predictors</a:t>
            </a:r>
            <a:endParaRPr lang="en-US" sz="5400" b="1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3E6D1-27B0-5942-B598-0E18B51C82CB}"/>
              </a:ext>
            </a:extLst>
          </p:cNvPr>
          <p:cNvSpPr txBox="1"/>
          <p:nvPr/>
        </p:nvSpPr>
        <p:spPr>
          <a:xfrm>
            <a:off x="838201" y="2118265"/>
            <a:ext cx="73205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Categorical predictors (e.g., disability status) can be integrated into a regression model with very little change in how it 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/>
              <a:t>Now we are estimating a difference between </a:t>
            </a:r>
            <a:r>
              <a:rPr lang="en-US" sz="3600" b="1" i="1" dirty="0"/>
              <a:t>means</a:t>
            </a:r>
            <a:r>
              <a:rPr lang="en-US" sz="3600" i="1" dirty="0"/>
              <a:t> instead of a slope</a:t>
            </a:r>
            <a:endParaRPr lang="en-US" sz="2400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16A60A-F554-9E4F-8F09-802E703A19B3}"/>
              </a:ext>
            </a:extLst>
          </p:cNvPr>
          <p:cNvCxnSpPr/>
          <p:nvPr/>
        </p:nvCxnSpPr>
        <p:spPr>
          <a:xfrm>
            <a:off x="8804836" y="2838451"/>
            <a:ext cx="0" cy="26543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A0E887-00ED-8D45-8D85-C630F741CFC5}"/>
              </a:ext>
            </a:extLst>
          </p:cNvPr>
          <p:cNvCxnSpPr>
            <a:cxnSpLocks/>
          </p:cNvCxnSpPr>
          <p:nvPr/>
        </p:nvCxnSpPr>
        <p:spPr>
          <a:xfrm flipH="1">
            <a:off x="8646086" y="5314951"/>
            <a:ext cx="3028950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2FC3300-6750-8844-A398-ED9606B1E30E}"/>
              </a:ext>
            </a:extLst>
          </p:cNvPr>
          <p:cNvSpPr/>
          <p:nvPr/>
        </p:nvSpPr>
        <p:spPr>
          <a:xfrm>
            <a:off x="9450949" y="3646029"/>
            <a:ext cx="457200" cy="1039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15E8D7-004A-874D-A440-0D212FD4D69C}"/>
              </a:ext>
            </a:extLst>
          </p:cNvPr>
          <p:cNvSpPr/>
          <p:nvPr/>
        </p:nvSpPr>
        <p:spPr>
          <a:xfrm>
            <a:off x="10554261" y="3126458"/>
            <a:ext cx="457200" cy="1039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60EB68-5A17-0D42-B3C4-A631DE51A9A3}"/>
              </a:ext>
            </a:extLst>
          </p:cNvPr>
          <p:cNvSpPr txBox="1"/>
          <p:nvPr/>
        </p:nvSpPr>
        <p:spPr>
          <a:xfrm>
            <a:off x="9528706" y="5411474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AD7CF-F817-C946-A6DE-AD77C9E97FD8}"/>
              </a:ext>
            </a:extLst>
          </p:cNvPr>
          <p:cNvSpPr txBox="1"/>
          <p:nvPr/>
        </p:nvSpPr>
        <p:spPr>
          <a:xfrm>
            <a:off x="10709775" y="5411474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9EC5B9-47D4-9C49-B45A-4759DAC573A7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679549" y="3126458"/>
            <a:ext cx="0" cy="519571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429B79-AFC1-2E4D-BFE8-94E7902C15A9}"/>
              </a:ext>
            </a:extLst>
          </p:cNvPr>
          <p:cNvCxnSpPr/>
          <p:nvPr/>
        </p:nvCxnSpPr>
        <p:spPr>
          <a:xfrm flipV="1">
            <a:off x="9680502" y="4677694"/>
            <a:ext cx="0" cy="352918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143B1B-1F27-E74F-8355-D42D1066DDF7}"/>
              </a:ext>
            </a:extLst>
          </p:cNvPr>
          <p:cNvCxnSpPr>
            <a:cxnSpLocks/>
          </p:cNvCxnSpPr>
          <p:nvPr/>
        </p:nvCxnSpPr>
        <p:spPr>
          <a:xfrm flipV="1">
            <a:off x="10782861" y="2933560"/>
            <a:ext cx="0" cy="192898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DB396A-482D-124A-BCB6-A954ABB3DF42}"/>
              </a:ext>
            </a:extLst>
          </p:cNvPr>
          <p:cNvCxnSpPr/>
          <p:nvPr/>
        </p:nvCxnSpPr>
        <p:spPr>
          <a:xfrm flipV="1">
            <a:off x="10790587" y="4165600"/>
            <a:ext cx="0" cy="352918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6CDB34-3E0E-4D45-957B-924A90A179F1}"/>
              </a:ext>
            </a:extLst>
          </p:cNvPr>
          <p:cNvSpPr txBox="1"/>
          <p:nvPr/>
        </p:nvSpPr>
        <p:spPr>
          <a:xfrm>
            <a:off x="8259583" y="3916258"/>
            <a:ext cx="2968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764540-F613-614E-A6B5-5DFEA9CCE069}"/>
              </a:ext>
            </a:extLst>
          </p:cNvPr>
          <p:cNvCxnSpPr>
            <a:cxnSpLocks/>
          </p:cNvCxnSpPr>
          <p:nvPr/>
        </p:nvCxnSpPr>
        <p:spPr>
          <a:xfrm flipV="1">
            <a:off x="9450949" y="4076700"/>
            <a:ext cx="457200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55844A-52BA-5C40-B602-0C6E3F9DD69B}"/>
              </a:ext>
            </a:extLst>
          </p:cNvPr>
          <p:cNvCxnSpPr>
            <a:cxnSpLocks/>
          </p:cNvCxnSpPr>
          <p:nvPr/>
        </p:nvCxnSpPr>
        <p:spPr>
          <a:xfrm flipV="1">
            <a:off x="10561987" y="3447876"/>
            <a:ext cx="457200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728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579">
                <a:alpha val="70000"/>
              </a:srgbClr>
            </a:gs>
            <a:gs pos="99000">
              <a:schemeClr val="accent4">
                <a:lumMod val="75000"/>
                <a:alpha val="2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27FCB-C441-3E48-A76E-C71521437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39" y="149406"/>
            <a:ext cx="7872412" cy="65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48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620753-0FCF-D14A-A4B7-416197EA3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03" b="8632"/>
          <a:stretch/>
        </p:blipFill>
        <p:spPr>
          <a:xfrm>
            <a:off x="1888435" y="0"/>
            <a:ext cx="8368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/>
                </a:solidFill>
                <a:latin typeface="Georgia" panose="02040502050405020303" pitchFamily="18" charset="0"/>
              </a:rPr>
              <a:t>Categorical</a:t>
            </a:r>
            <a:r>
              <a:rPr lang="en-US" sz="5400" b="1" dirty="0">
                <a:solidFill>
                  <a:schemeClr val="accent1"/>
                </a:solidFill>
                <a:latin typeface="Georgia" panose="02040502050405020303" pitchFamily="18" charset="0"/>
              </a:rPr>
              <a:t> Predictors</a:t>
            </a:r>
            <a:endParaRPr lang="en-US" sz="5400" b="1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3E6D1-27B0-5942-B598-0E18B51C82CB}"/>
              </a:ext>
            </a:extLst>
          </p:cNvPr>
          <p:cNvSpPr txBox="1"/>
          <p:nvPr/>
        </p:nvSpPr>
        <p:spPr>
          <a:xfrm>
            <a:off x="838200" y="2060763"/>
            <a:ext cx="7242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Other names for 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/>
              <a:t>ANCOVA (when covariates are included)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/>
              <a:t>t-test (if only a single, two-level variable)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i="1" dirty="0"/>
              <a:t>ANOVA (if only a single, 2+ level variable)</a:t>
            </a:r>
            <a:endParaRPr lang="en-US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16A60A-F554-9E4F-8F09-802E703A19B3}"/>
              </a:ext>
            </a:extLst>
          </p:cNvPr>
          <p:cNvCxnSpPr/>
          <p:nvPr/>
        </p:nvCxnSpPr>
        <p:spPr>
          <a:xfrm>
            <a:off x="8804836" y="2838451"/>
            <a:ext cx="0" cy="26543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A0E887-00ED-8D45-8D85-C630F741CFC5}"/>
              </a:ext>
            </a:extLst>
          </p:cNvPr>
          <p:cNvCxnSpPr>
            <a:cxnSpLocks/>
          </p:cNvCxnSpPr>
          <p:nvPr/>
        </p:nvCxnSpPr>
        <p:spPr>
          <a:xfrm flipH="1">
            <a:off x="8646086" y="5314951"/>
            <a:ext cx="3028950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2FC3300-6750-8844-A398-ED9606B1E30E}"/>
              </a:ext>
            </a:extLst>
          </p:cNvPr>
          <p:cNvSpPr/>
          <p:nvPr/>
        </p:nvSpPr>
        <p:spPr>
          <a:xfrm>
            <a:off x="9450949" y="3646029"/>
            <a:ext cx="457200" cy="1039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15E8D7-004A-874D-A440-0D212FD4D69C}"/>
              </a:ext>
            </a:extLst>
          </p:cNvPr>
          <p:cNvSpPr/>
          <p:nvPr/>
        </p:nvSpPr>
        <p:spPr>
          <a:xfrm>
            <a:off x="10554261" y="3126458"/>
            <a:ext cx="457200" cy="1039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60EB68-5A17-0D42-B3C4-A631DE51A9A3}"/>
              </a:ext>
            </a:extLst>
          </p:cNvPr>
          <p:cNvSpPr txBox="1"/>
          <p:nvPr/>
        </p:nvSpPr>
        <p:spPr>
          <a:xfrm>
            <a:off x="9528706" y="5411474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AD7CF-F817-C946-A6DE-AD77C9E97FD8}"/>
              </a:ext>
            </a:extLst>
          </p:cNvPr>
          <p:cNvSpPr txBox="1"/>
          <p:nvPr/>
        </p:nvSpPr>
        <p:spPr>
          <a:xfrm>
            <a:off x="10709775" y="5411474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9EC5B9-47D4-9C49-B45A-4759DAC573A7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679549" y="3126458"/>
            <a:ext cx="0" cy="519571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429B79-AFC1-2E4D-BFE8-94E7902C15A9}"/>
              </a:ext>
            </a:extLst>
          </p:cNvPr>
          <p:cNvCxnSpPr/>
          <p:nvPr/>
        </p:nvCxnSpPr>
        <p:spPr>
          <a:xfrm flipV="1">
            <a:off x="9680502" y="4677694"/>
            <a:ext cx="0" cy="352918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143B1B-1F27-E74F-8355-D42D1066DDF7}"/>
              </a:ext>
            </a:extLst>
          </p:cNvPr>
          <p:cNvCxnSpPr>
            <a:cxnSpLocks/>
          </p:cNvCxnSpPr>
          <p:nvPr/>
        </p:nvCxnSpPr>
        <p:spPr>
          <a:xfrm flipV="1">
            <a:off x="10782861" y="2933560"/>
            <a:ext cx="0" cy="192898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DB396A-482D-124A-BCB6-A954ABB3DF42}"/>
              </a:ext>
            </a:extLst>
          </p:cNvPr>
          <p:cNvCxnSpPr/>
          <p:nvPr/>
        </p:nvCxnSpPr>
        <p:spPr>
          <a:xfrm flipV="1">
            <a:off x="10790587" y="4165600"/>
            <a:ext cx="0" cy="352918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6CDB34-3E0E-4D45-957B-924A90A179F1}"/>
              </a:ext>
            </a:extLst>
          </p:cNvPr>
          <p:cNvSpPr txBox="1"/>
          <p:nvPr/>
        </p:nvSpPr>
        <p:spPr>
          <a:xfrm>
            <a:off x="8259583" y="3916258"/>
            <a:ext cx="29687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764540-F613-614E-A6B5-5DFEA9CCE069}"/>
              </a:ext>
            </a:extLst>
          </p:cNvPr>
          <p:cNvCxnSpPr>
            <a:cxnSpLocks/>
          </p:cNvCxnSpPr>
          <p:nvPr/>
        </p:nvCxnSpPr>
        <p:spPr>
          <a:xfrm flipV="1">
            <a:off x="9450949" y="4076700"/>
            <a:ext cx="457200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55844A-52BA-5C40-B602-0C6E3F9DD69B}"/>
              </a:ext>
            </a:extLst>
          </p:cNvPr>
          <p:cNvCxnSpPr>
            <a:cxnSpLocks/>
          </p:cNvCxnSpPr>
          <p:nvPr/>
        </p:nvCxnSpPr>
        <p:spPr>
          <a:xfrm flipV="1">
            <a:off x="10561987" y="3447876"/>
            <a:ext cx="457200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F93F88D-0B43-4B46-A155-EB4072540FE1}"/>
              </a:ext>
            </a:extLst>
          </p:cNvPr>
          <p:cNvSpPr txBox="1"/>
          <p:nvPr/>
        </p:nvSpPr>
        <p:spPr>
          <a:xfrm>
            <a:off x="838200" y="5596140"/>
            <a:ext cx="7135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example, we estimate the difference in height between males and females. Could use a t-test, ANOVA, or ANCOVA. Ultimately, all are from the same “regression” family.</a:t>
            </a:r>
          </a:p>
        </p:txBody>
      </p:sp>
    </p:spTree>
    <p:extLst>
      <p:ext uri="{BB962C8B-B14F-4D97-AF65-F5344CB8AC3E}">
        <p14:creationId xmlns:p14="http://schemas.microsoft.com/office/powerpoint/2010/main" val="34149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914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/>
                </a:solidFill>
                <a:latin typeface="Georgia" panose="02040502050405020303" pitchFamily="18" charset="0"/>
              </a:rPr>
              <a:t>Categorical</a:t>
            </a:r>
            <a:r>
              <a:rPr lang="en-US" sz="5400" b="1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br>
              <a:rPr lang="en-US" sz="5400" b="1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en-US" sz="5400" b="1" dirty="0">
                <a:solidFill>
                  <a:schemeClr val="accent1"/>
                </a:solidFill>
                <a:latin typeface="Georgia" panose="02040502050405020303" pitchFamily="18" charset="0"/>
              </a:rPr>
              <a:t>Predictors</a:t>
            </a:r>
            <a:endParaRPr lang="en-US" sz="5400" b="1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9F96D4-CAB5-134D-9DB9-DBFF26C97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16081"/>
            <a:ext cx="5687291" cy="5687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EE7A7-BDFE-1B4C-93C6-BFDCC9ED8E83}"/>
              </a:ext>
            </a:extLst>
          </p:cNvPr>
          <p:cNvSpPr txBox="1"/>
          <p:nvPr/>
        </p:nvSpPr>
        <p:spPr>
          <a:xfrm>
            <a:off x="744856" y="2417720"/>
            <a:ext cx="46793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line still goes through the </a:t>
            </a:r>
            <a:r>
              <a:rPr lang="en-US" sz="2000" dirty="0">
                <a:solidFill>
                  <a:schemeClr val="accent5"/>
                </a:solidFill>
              </a:rPr>
              <a:t>conditional mean </a:t>
            </a:r>
            <a:r>
              <a:rPr lang="en-US" sz="2000" dirty="0"/>
              <a:t>just like before but now that conditional mean is at a discrete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We use </a:t>
            </a:r>
            <a:r>
              <a:rPr lang="en-US" sz="2000" b="1" dirty="0">
                <a:solidFill>
                  <a:schemeClr val="accent6"/>
                </a:solidFill>
              </a:rPr>
              <a:t>DUMMY CODING </a:t>
            </a:r>
            <a:r>
              <a:rPr lang="en-US" sz="2000" dirty="0"/>
              <a:t>to create an indicator variable (or dummy variable)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Use 0’s and 1’s usually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Interpretation is basically the same because we are talking about the effect of a one unit change in the predictor (i.e., a change from male to female in this case)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9248A-9B2D-CF4D-BB37-9164678AD251}"/>
              </a:ext>
            </a:extLst>
          </p:cNvPr>
          <p:cNvSpPr txBox="1"/>
          <p:nvPr/>
        </p:nvSpPr>
        <p:spPr>
          <a:xfrm>
            <a:off x="6733309" y="5834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5CE7D9-ADD3-1A4C-B93C-F8E31F46B303}"/>
              </a:ext>
            </a:extLst>
          </p:cNvPr>
          <p:cNvSpPr txBox="1"/>
          <p:nvPr/>
        </p:nvSpPr>
        <p:spPr>
          <a:xfrm>
            <a:off x="11353800" y="5834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B45FCA-E153-A441-BA35-D6BC21ED1D33}"/>
              </a:ext>
            </a:extLst>
          </p:cNvPr>
          <p:cNvCxnSpPr>
            <a:cxnSpLocks/>
          </p:cNvCxnSpPr>
          <p:nvPr/>
        </p:nvCxnSpPr>
        <p:spPr>
          <a:xfrm>
            <a:off x="5320145" y="4395355"/>
            <a:ext cx="1059873" cy="1361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253"/>
            <a:ext cx="10515600" cy="16091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Interpretation of Dummy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EE7A7-BDFE-1B4C-93C6-BFDCC9ED8E83}"/>
              </a:ext>
            </a:extLst>
          </p:cNvPr>
          <p:cNvSpPr txBox="1"/>
          <p:nvPr/>
        </p:nvSpPr>
        <p:spPr>
          <a:xfrm>
            <a:off x="838200" y="1974273"/>
            <a:ext cx="105156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When we dummy code, there is always a </a:t>
            </a:r>
            <a:r>
              <a:rPr lang="en-US" sz="2800" b="1" dirty="0"/>
              <a:t>reference group</a:t>
            </a:r>
            <a:endParaRPr lang="en-US" sz="12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 R, this is the group that isn’t mentioned (in output below, female is mentioned but not male so male is the reference group)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The estimates of the dummy variable are the mean differences from that group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Why might we need to have a reference group?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E017CD-35AF-1E45-8159-2F54D7A7AFBF}"/>
              </a:ext>
            </a:extLst>
          </p:cNvPr>
          <p:cNvSpPr txBox="1"/>
          <p:nvPr/>
        </p:nvSpPr>
        <p:spPr>
          <a:xfrm>
            <a:off x="2750831" y="5055078"/>
            <a:ext cx="6939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Coefficients:</a:t>
            </a:r>
          </a:p>
          <a:p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 Estimate Std. Error t value </a:t>
            </a:r>
            <a:r>
              <a:rPr lang="en-US" dirty="0" err="1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(&gt;|t|)</a:t>
            </a:r>
          </a:p>
          <a:p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(Intercept)  0.006949   0.126594   0.055    0.956</a:t>
            </a:r>
          </a:p>
          <a:p>
            <a:r>
              <a:rPr lang="en-US" dirty="0" err="1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sexFemale</a:t>
            </a:r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-0.137779   0.180849  -0.762    0.448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C67DB6-9C25-A34C-A686-801FDD20A7B6}"/>
              </a:ext>
            </a:extLst>
          </p:cNvPr>
          <p:cNvSpPr/>
          <p:nvPr/>
        </p:nvSpPr>
        <p:spPr>
          <a:xfrm>
            <a:off x="2639291" y="5888208"/>
            <a:ext cx="7051260" cy="36719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2B757-B41D-2049-8AAC-F87D85F78AEC}"/>
              </a:ext>
            </a:extLst>
          </p:cNvPr>
          <p:cNvSpPr txBox="1"/>
          <p:nvPr/>
        </p:nvSpPr>
        <p:spPr>
          <a:xfrm>
            <a:off x="3667749" y="6322632"/>
            <a:ext cx="510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How do we interpret the sex variable estimate here?</a:t>
            </a:r>
          </a:p>
        </p:txBody>
      </p:sp>
    </p:spTree>
    <p:extLst>
      <p:ext uri="{BB962C8B-B14F-4D97-AF65-F5344CB8AC3E}">
        <p14:creationId xmlns:p14="http://schemas.microsoft.com/office/powerpoint/2010/main" val="127595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715"/>
            <a:ext cx="10515600" cy="16091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Interpretation of Dummy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EE7A7-BDFE-1B4C-93C6-BFDCC9ED8E83}"/>
              </a:ext>
            </a:extLst>
          </p:cNvPr>
          <p:cNvSpPr txBox="1"/>
          <p:nvPr/>
        </p:nvSpPr>
        <p:spPr>
          <a:xfrm>
            <a:off x="838200" y="1974273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Let’s look at this from a predicted value perspective: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30AC3-18F7-EA4C-80F0-0DA7725E3AF8}"/>
              </a:ext>
            </a:extLst>
          </p:cNvPr>
          <p:cNvSpPr txBox="1"/>
          <p:nvPr/>
        </p:nvSpPr>
        <p:spPr>
          <a:xfrm>
            <a:off x="2626140" y="2664466"/>
            <a:ext cx="6939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Coefficients:</a:t>
            </a:r>
          </a:p>
          <a:p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 Estimate Std. Error t value </a:t>
            </a:r>
            <a:r>
              <a:rPr lang="en-US" dirty="0" err="1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(&gt;|t|)</a:t>
            </a:r>
          </a:p>
          <a:p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(Intercept)  0.006949   0.126594   0.055    0.956</a:t>
            </a:r>
          </a:p>
          <a:p>
            <a:r>
              <a:rPr lang="en-US" dirty="0" err="1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sexFemale</a:t>
            </a:r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-0.137779   0.180849  -0.762    0.448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BF105B-2199-1E4E-8E7F-0B52527D02F8}"/>
                  </a:ext>
                </a:extLst>
              </p:cNvPr>
              <p:cNvSpPr txBox="1"/>
              <p:nvPr/>
            </p:nvSpPr>
            <p:spPr>
              <a:xfrm>
                <a:off x="2971170" y="4019056"/>
                <a:ext cx="6249660" cy="695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=0.007 −0.138 ∗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𝑠𝑒𝑥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BF105B-2199-1E4E-8E7F-0B52527D0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170" y="4019056"/>
                <a:ext cx="6249660" cy="695383"/>
              </a:xfrm>
              <a:prstGeom prst="rect">
                <a:avLst/>
              </a:prstGeom>
              <a:blipFill>
                <a:blip r:embed="rId3"/>
                <a:stretch>
                  <a:fillRect l="-1420" t="-21429" r="-40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A5C75B6-CAEF-A140-8A41-EE97ADE299FD}"/>
              </a:ext>
            </a:extLst>
          </p:cNvPr>
          <p:cNvSpPr txBox="1"/>
          <p:nvPr/>
        </p:nvSpPr>
        <p:spPr>
          <a:xfrm>
            <a:off x="472186" y="5688221"/>
            <a:ext cx="523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the person is male (dummy coded as 0) we get: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FDB9E-2146-414C-B274-08813FDC262E}"/>
              </a:ext>
            </a:extLst>
          </p:cNvPr>
          <p:cNvSpPr txBox="1"/>
          <p:nvPr/>
        </p:nvSpPr>
        <p:spPr>
          <a:xfrm>
            <a:off x="2626140" y="509098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Male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90EA28-93D1-D24B-90B6-1ABEF1963424}"/>
              </a:ext>
            </a:extLst>
          </p:cNvPr>
          <p:cNvSpPr txBox="1"/>
          <p:nvPr/>
        </p:nvSpPr>
        <p:spPr>
          <a:xfrm>
            <a:off x="8524323" y="5090988"/>
            <a:ext cx="1240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Female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65B307-32C7-D24F-A376-0DA18FB65C10}"/>
                  </a:ext>
                </a:extLst>
              </p:cNvPr>
              <p:cNvSpPr txBox="1"/>
              <p:nvPr/>
            </p:nvSpPr>
            <p:spPr>
              <a:xfrm>
                <a:off x="965045" y="6211441"/>
                <a:ext cx="4245842" cy="37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=0.007 −0.138 ∗0=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0.007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65B307-32C7-D24F-A376-0DA18FB6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45" y="6211441"/>
                <a:ext cx="4245842" cy="379206"/>
              </a:xfrm>
              <a:prstGeom prst="rect">
                <a:avLst/>
              </a:prstGeom>
              <a:blipFill>
                <a:blip r:embed="rId4"/>
                <a:stretch>
                  <a:fillRect l="-896" t="-22581" r="-1194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361EAD8-D993-C543-8C9D-5AC86638F131}"/>
              </a:ext>
            </a:extLst>
          </p:cNvPr>
          <p:cNvSpPr txBox="1"/>
          <p:nvPr/>
        </p:nvSpPr>
        <p:spPr>
          <a:xfrm>
            <a:off x="6438752" y="5688221"/>
            <a:ext cx="541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the person is female (dummy coded as 1) we get: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E5BD29-8C29-224A-A19E-37089D3D8C00}"/>
                  </a:ext>
                </a:extLst>
              </p:cNvPr>
              <p:cNvSpPr txBox="1"/>
              <p:nvPr/>
            </p:nvSpPr>
            <p:spPr>
              <a:xfrm>
                <a:off x="6907085" y="6211441"/>
                <a:ext cx="4475071" cy="37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=0.007 −0.138 ∗1=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−0.131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E5BD29-8C29-224A-A19E-37089D3D8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085" y="6211441"/>
                <a:ext cx="4475071" cy="379206"/>
              </a:xfrm>
              <a:prstGeom prst="rect">
                <a:avLst/>
              </a:prstGeom>
              <a:blipFill>
                <a:blip r:embed="rId5"/>
                <a:stretch>
                  <a:fillRect l="-850" t="-22581" r="-1133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9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21"/>
            <a:ext cx="10515600" cy="16091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Interpretation of Dummy 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EE7A7-BDFE-1B4C-93C6-BFDCC9ED8E83}"/>
              </a:ext>
            </a:extLst>
          </p:cNvPr>
          <p:cNvSpPr txBox="1"/>
          <p:nvPr/>
        </p:nvSpPr>
        <p:spPr>
          <a:xfrm>
            <a:off x="838200" y="1974273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Let’s look at this from a predicted value perspective: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30AC3-18F7-EA4C-80F0-0DA7725E3AF8}"/>
              </a:ext>
            </a:extLst>
          </p:cNvPr>
          <p:cNvSpPr txBox="1"/>
          <p:nvPr/>
        </p:nvSpPr>
        <p:spPr>
          <a:xfrm>
            <a:off x="2626140" y="2664466"/>
            <a:ext cx="6939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Coefficients:</a:t>
            </a:r>
          </a:p>
          <a:p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          Estimate Std. Error t value </a:t>
            </a:r>
            <a:r>
              <a:rPr lang="en-US" dirty="0" err="1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Pr</a:t>
            </a:r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(&gt;|t|)</a:t>
            </a:r>
          </a:p>
          <a:p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(Intercept)  0.006949   0.126594   0.055    0.956</a:t>
            </a:r>
          </a:p>
          <a:p>
            <a:r>
              <a:rPr lang="en-US" dirty="0" err="1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sexFemale</a:t>
            </a:r>
            <a:r>
              <a:rPr lang="en-US" dirty="0">
                <a:solidFill>
                  <a:schemeClr val="accent6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  -0.137779   0.180849  -0.762    0.448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BF105B-2199-1E4E-8E7F-0B52527D02F8}"/>
                  </a:ext>
                </a:extLst>
              </p:cNvPr>
              <p:cNvSpPr txBox="1"/>
              <p:nvPr/>
            </p:nvSpPr>
            <p:spPr>
              <a:xfrm>
                <a:off x="2971170" y="4019056"/>
                <a:ext cx="6249660" cy="695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=0.007 −0.138 ∗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𝑠𝑒𝑥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BF105B-2199-1E4E-8E7F-0B52527D0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170" y="4019056"/>
                <a:ext cx="6249660" cy="695383"/>
              </a:xfrm>
              <a:prstGeom prst="rect">
                <a:avLst/>
              </a:prstGeom>
              <a:blipFill>
                <a:blip r:embed="rId3"/>
                <a:stretch>
                  <a:fillRect l="-1420" t="-21429" r="-40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A5C75B6-CAEF-A140-8A41-EE97ADE299FD}"/>
              </a:ext>
            </a:extLst>
          </p:cNvPr>
          <p:cNvSpPr txBox="1"/>
          <p:nvPr/>
        </p:nvSpPr>
        <p:spPr>
          <a:xfrm>
            <a:off x="472186" y="5688221"/>
            <a:ext cx="523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the person is male (dummy coded as 0) we get: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FDB9E-2146-414C-B274-08813FDC262E}"/>
              </a:ext>
            </a:extLst>
          </p:cNvPr>
          <p:cNvSpPr txBox="1"/>
          <p:nvPr/>
        </p:nvSpPr>
        <p:spPr>
          <a:xfrm>
            <a:off x="2626140" y="5090988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Male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90EA28-93D1-D24B-90B6-1ABEF1963424}"/>
              </a:ext>
            </a:extLst>
          </p:cNvPr>
          <p:cNvSpPr txBox="1"/>
          <p:nvPr/>
        </p:nvSpPr>
        <p:spPr>
          <a:xfrm>
            <a:off x="8524323" y="5090988"/>
            <a:ext cx="1240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Female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65B307-32C7-D24F-A376-0DA18FB65C10}"/>
                  </a:ext>
                </a:extLst>
              </p:cNvPr>
              <p:cNvSpPr txBox="1"/>
              <p:nvPr/>
            </p:nvSpPr>
            <p:spPr>
              <a:xfrm>
                <a:off x="965045" y="6211441"/>
                <a:ext cx="4245842" cy="37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=0.007 −0.138 ∗0=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0.007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65B307-32C7-D24F-A376-0DA18FB6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45" y="6211441"/>
                <a:ext cx="4245842" cy="379206"/>
              </a:xfrm>
              <a:prstGeom prst="rect">
                <a:avLst/>
              </a:prstGeom>
              <a:blipFill>
                <a:blip r:embed="rId4"/>
                <a:stretch>
                  <a:fillRect l="-896" t="-22581" r="-1194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361EAD8-D993-C543-8C9D-5AC86638F131}"/>
              </a:ext>
            </a:extLst>
          </p:cNvPr>
          <p:cNvSpPr txBox="1"/>
          <p:nvPr/>
        </p:nvSpPr>
        <p:spPr>
          <a:xfrm>
            <a:off x="6438752" y="5688221"/>
            <a:ext cx="541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the person is female (dummy coded as 1) we get: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E5BD29-8C29-224A-A19E-37089D3D8C00}"/>
                  </a:ext>
                </a:extLst>
              </p:cNvPr>
              <p:cNvSpPr txBox="1"/>
              <p:nvPr/>
            </p:nvSpPr>
            <p:spPr>
              <a:xfrm>
                <a:off x="6907085" y="6211441"/>
                <a:ext cx="4475071" cy="37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=0.007 −0.138 ∗1=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−0.131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E5BD29-8C29-224A-A19E-37089D3D8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085" y="6211441"/>
                <a:ext cx="4475071" cy="379206"/>
              </a:xfrm>
              <a:prstGeom prst="rect">
                <a:avLst/>
              </a:prstGeom>
              <a:blipFill>
                <a:blip r:embed="rId5"/>
                <a:stretch>
                  <a:fillRect l="-850" t="-22581" r="-1133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3869CC9-45C4-934D-9B3D-7C38B7FA4C73}"/>
              </a:ext>
            </a:extLst>
          </p:cNvPr>
          <p:cNvSpPr/>
          <p:nvPr/>
        </p:nvSpPr>
        <p:spPr>
          <a:xfrm>
            <a:off x="838200" y="1734969"/>
            <a:ext cx="10543956" cy="3116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In other words: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Males’ and Females’ means differ by the estimate of -0.138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predicted value of males and females differ by the estimate of -0.138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Females, on average, are 0.138 units of y lower than males</a:t>
            </a:r>
          </a:p>
        </p:txBody>
      </p:sp>
    </p:spTree>
    <p:extLst>
      <p:ext uri="{BB962C8B-B14F-4D97-AF65-F5344CB8AC3E}">
        <p14:creationId xmlns:p14="http://schemas.microsoft.com/office/powerpoint/2010/main" val="13655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51BA42-B38C-4553-B907-1F67B0310813}"/>
              </a:ext>
            </a:extLst>
          </p:cNvPr>
          <p:cNvSpPr/>
          <p:nvPr/>
        </p:nvSpPr>
        <p:spPr>
          <a:xfrm>
            <a:off x="497840" y="5621425"/>
            <a:ext cx="7218846" cy="1025887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321"/>
            <a:ext cx="10515600" cy="16091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Quick note about dummy coding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EE7A7-BDFE-1B4C-93C6-BFDCC9ED8E83}"/>
              </a:ext>
            </a:extLst>
          </p:cNvPr>
          <p:cNvSpPr txBox="1"/>
          <p:nvPr/>
        </p:nvSpPr>
        <p:spPr>
          <a:xfrm>
            <a:off x="838200" y="1792921"/>
            <a:ext cx="1051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If we have a variable with two levels we have a single dummy coded variable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/>
                </a:solidFill>
              </a:rPr>
              <a:t>We never make two variables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e.g., one indicator for females and another for males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Due to COLLINEARITY!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					</a:t>
            </a:r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741B27-CB93-874A-B5D6-623F8617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973" y="4702047"/>
            <a:ext cx="2243282" cy="1838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F708E3-84D6-46B9-AB9E-3477369FA7BA}"/>
              </a:ext>
            </a:extLst>
          </p:cNvPr>
          <p:cNvSpPr txBox="1"/>
          <p:nvPr/>
        </p:nvSpPr>
        <p:spPr>
          <a:xfrm>
            <a:off x="568960" y="5723982"/>
            <a:ext cx="714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we know someone is female, then we also know they are NOT male. </a:t>
            </a:r>
          </a:p>
          <a:p>
            <a:r>
              <a:rPr lang="en-US" dirty="0"/>
              <a:t>Inclusion of both variables would be redundant because they are perfectly</a:t>
            </a:r>
          </a:p>
          <a:p>
            <a:r>
              <a:rPr lang="en-US" dirty="0"/>
              <a:t>collinear.</a:t>
            </a:r>
          </a:p>
        </p:txBody>
      </p:sp>
    </p:spTree>
    <p:extLst>
      <p:ext uri="{BB962C8B-B14F-4D97-AF65-F5344CB8AC3E}">
        <p14:creationId xmlns:p14="http://schemas.microsoft.com/office/powerpoint/2010/main" val="6105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Salmon and Others">
      <a:dk1>
        <a:srgbClr val="145885"/>
      </a:dk1>
      <a:lt1>
        <a:srgbClr val="F8F9F9"/>
      </a:lt1>
      <a:dk2>
        <a:srgbClr val="065E9A"/>
      </a:dk2>
      <a:lt2>
        <a:srgbClr val="EAECEE"/>
      </a:lt2>
      <a:accent1>
        <a:srgbClr val="2874A6"/>
      </a:accent1>
      <a:accent2>
        <a:srgbClr val="FFA079"/>
      </a:accent2>
      <a:accent3>
        <a:srgbClr val="1E8349"/>
      </a:accent3>
      <a:accent4>
        <a:srgbClr val="FA8071"/>
      </a:accent4>
      <a:accent5>
        <a:srgbClr val="F1C30F"/>
      </a:accent5>
      <a:accent6>
        <a:srgbClr val="CD5C5C"/>
      </a:accent6>
      <a:hlink>
        <a:srgbClr val="F08080"/>
      </a:hlink>
      <a:folHlink>
        <a:srgbClr val="884E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5572</TotalTime>
  <Words>3144</Words>
  <Application>Microsoft Office PowerPoint</Application>
  <PresentationFormat>Widescreen</PresentationFormat>
  <Paragraphs>420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Fira Code</vt:lpstr>
      <vt:lpstr>Georgia</vt:lpstr>
      <vt:lpstr>Office Theme</vt:lpstr>
      <vt:lpstr>Categorical Predictors</vt:lpstr>
      <vt:lpstr>PowerPoint Presentation</vt:lpstr>
      <vt:lpstr>Categorical Predictors</vt:lpstr>
      <vt:lpstr>Categorical Predictors</vt:lpstr>
      <vt:lpstr>Categorical  Predictors</vt:lpstr>
      <vt:lpstr>Interpretation of Dummy Variables</vt:lpstr>
      <vt:lpstr>Interpretation of Dummy Variables</vt:lpstr>
      <vt:lpstr>Interpretation of Dummy Variables</vt:lpstr>
      <vt:lpstr>Quick note about dummy coding</vt:lpstr>
      <vt:lpstr>Multiple Regression with Dummy Variables</vt:lpstr>
      <vt:lpstr>Don’t Standardize Categorical Predictors</vt:lpstr>
      <vt:lpstr>Have you ever ...?</vt:lpstr>
      <vt:lpstr>What is Multi-Categorical?</vt:lpstr>
      <vt:lpstr>How to dummy code multi-categoricals</vt:lpstr>
      <vt:lpstr>R does this automatically for us</vt:lpstr>
      <vt:lpstr>Why not just treat as continuous?</vt:lpstr>
      <vt:lpstr>Let’s use this married.txt data</vt:lpstr>
      <vt:lpstr>ANOVA with Regression</vt:lpstr>
      <vt:lpstr>Interpreting the Regression</vt:lpstr>
      <vt:lpstr>Interpreting the Regression with a covariate</vt:lpstr>
      <vt:lpstr>Interpreting the Regression with a covariate</vt:lpstr>
      <vt:lpstr>Interpreting the Regression with a covariate</vt:lpstr>
      <vt:lpstr>Interpreting the Regression with a covariate</vt:lpstr>
      <vt:lpstr>Alternative Coding Systems</vt:lpstr>
      <vt:lpstr>Contrasts</vt:lpstr>
      <vt:lpstr>Let’s Try an Example</vt:lpstr>
      <vt:lpstr>Standard Error of the Contrast</vt:lpstr>
      <vt:lpstr>Because we can do it in R!</vt:lpstr>
      <vt:lpstr>Helpful 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&amp; Design II</dc:title>
  <dc:creator>Tyson Barrett</dc:creator>
  <cp:lastModifiedBy>Carly Fox</cp:lastModifiedBy>
  <cp:revision>510</cp:revision>
  <cp:lastPrinted>2018-07-10T07:14:39Z</cp:lastPrinted>
  <dcterms:created xsi:type="dcterms:W3CDTF">2018-05-22T23:14:05Z</dcterms:created>
  <dcterms:modified xsi:type="dcterms:W3CDTF">2020-05-11T18:31:17Z</dcterms:modified>
</cp:coreProperties>
</file>